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notesMasterIdLst>
    <p:notesMasterId r:id="rId17"/>
  </p:notesMasterIdLst>
  <p:sldIdLst>
    <p:sldId id="275" r:id="rId2"/>
    <p:sldId id="342" r:id="rId3"/>
    <p:sldId id="346" r:id="rId4"/>
    <p:sldId id="344" r:id="rId5"/>
    <p:sldId id="350" r:id="rId6"/>
    <p:sldId id="351" r:id="rId7"/>
    <p:sldId id="334" r:id="rId8"/>
    <p:sldId id="302" r:id="rId9"/>
    <p:sldId id="305" r:id="rId10"/>
    <p:sldId id="307" r:id="rId11"/>
    <p:sldId id="314" r:id="rId12"/>
    <p:sldId id="278" r:id="rId13"/>
    <p:sldId id="336" r:id="rId14"/>
    <p:sldId id="340" r:id="rId15"/>
    <p:sldId id="345" r:id="rId16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FF"/>
    <a:srgbClr val="FFCCCC"/>
    <a:srgbClr val="007033"/>
    <a:srgbClr val="00823B"/>
    <a:srgbClr val="99FFCC"/>
    <a:srgbClr val="00FF99"/>
    <a:srgbClr val="6CE4FC"/>
    <a:srgbClr val="66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D9CE0BE-7E87-492D-929C-4E309B6418CC}" v="70" dt="2024-02-18T08:55:04.992"/>
    <p1510:client id="{FD987AC9-E9FB-49A5-8C80-C8CB7363B082}" v="785" dt="2024-02-17T15:23:15.92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005" autoAdjust="0"/>
    <p:restoredTop sz="94660"/>
  </p:normalViewPr>
  <p:slideViewPr>
    <p:cSldViewPr snapToGrid="0" showGuides="1">
      <p:cViewPr varScale="1">
        <p:scale>
          <a:sx n="115" d="100"/>
          <a:sy n="115" d="100"/>
        </p:scale>
        <p:origin x="43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41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53171E65-6FB1-4E2F-A97F-ABCA927F1752}" type="datetimeFigureOut">
              <a:rPr lang="he-IL" smtClean="0"/>
              <a:t>י"ט/אדר א/תשפ"ד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7D4F635F-9FC9-4327-8079-5C873470B19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021257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F942B24-4201-43FC-BAEC-14980AFB7ED1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he-IL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12550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F942B24-4201-43FC-BAEC-14980AFB7ED1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he-IL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55531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F942B24-4201-43FC-BAEC-14980AFB7ED1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he-IL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05988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942B24-4201-43FC-BAEC-14980AFB7ED1}" type="slidenum">
              <a:rPr lang="he-IL" smtClean="0"/>
              <a:t>12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1856474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488AAB13-841F-1EC8-E3DF-1F9C22D9A1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07203505-3E23-6318-B15E-625FCB5BAC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 dirty="0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54F5D35C-B884-76FA-812B-152315D561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EAE670F-E56B-4B17-9907-F3CE94267BCD}" type="datetime8">
              <a:rPr lang="he-IL" smtClean="0"/>
              <a:pPr/>
              <a:t>28 פברואר 24</a:t>
            </a:fld>
            <a:endParaRPr lang="he-IL" dirty="0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5BFA25FE-D80C-DE39-F64C-70681DC6CD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dirty="0"/>
              <a:t>פנחס שכנר. חסרונות בשימוש מימן</a:t>
            </a:r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3817B346-7209-F8CA-F1A2-76F238A490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E7B2D3-A8E1-4392-AEA3-16B2CE658653}" type="slidenum">
              <a:rPr lang="he-IL" smtClean="0"/>
              <a:pPr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7619726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8B8FFE3-20A5-F827-B43A-9CAEDC8743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E0FBF208-CD29-12DF-0027-3820D74EC1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F37EBF69-87DA-2702-FEF5-AE5CDFFC9C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7DB9E58-FFEA-4656-864B-270F3B4BC9E7}" type="datetime8">
              <a:rPr lang="he-IL" smtClean="0"/>
              <a:pPr/>
              <a:t>28 פברואר 24</a:t>
            </a:fld>
            <a:endParaRPr lang="he-IL" dirty="0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4936D535-12AE-95A4-0ACB-0EECD9B2EE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dirty="0"/>
              <a:t>פנחס שכנר. חסרונות בשימוש מימן</a:t>
            </a:r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709DB66F-646F-F3C5-4EAB-0471178DD0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E7B2D3-A8E1-4392-AEA3-16B2CE658653}" type="slidenum">
              <a:rPr lang="he-IL" smtClean="0"/>
              <a:pPr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8789906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F11995D0-3456-488D-CC9E-CD755662AA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E5007034-1D44-1B8A-2B6C-1F8BCEE7F5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dirty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967CF64C-4CD4-E3C5-9F9A-907E3347BD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2CE28AC-3E3E-4D26-B647-90579980D65D}" type="datetime8">
              <a:rPr lang="he-IL" smtClean="0"/>
              <a:pPr/>
              <a:t>28 פברואר 24</a:t>
            </a:fld>
            <a:endParaRPr lang="he-IL" dirty="0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CC284928-18B0-2AEA-23CB-1D1C969936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dirty="0"/>
              <a:t>פנחס שכנר. חסרונות בשימוש מימן</a:t>
            </a:r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B7E9A9AA-FE15-59AC-DFC1-569FC68C35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E7B2D3-A8E1-4392-AEA3-16B2CE658653}" type="slidenum">
              <a:rPr lang="he-IL" smtClean="0"/>
              <a:pPr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9407762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B2A1B615-249D-8E74-FA6E-1C7C81D183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EB1B3CF-728E-C4D9-D241-D8416086B3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54384B22-0EE7-9616-C706-C4FD8C484D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B9FA8CA9-48EE-6ED5-AC76-C6B93623E5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A4CC0BF-AE7C-4EE3-8031-02AAE18E44F4}" type="datetime8">
              <a:rPr lang="he-IL" smtClean="0"/>
              <a:pPr/>
              <a:t>28 פברואר 24</a:t>
            </a:fld>
            <a:endParaRPr lang="he-IL" dirty="0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509B5D60-69E8-4819-B622-097ADAE796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dirty="0"/>
              <a:t>פנחס שכנר. חסרונות בשימוש מימן</a:t>
            </a:r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540F9E48-3912-E819-F7BD-0C229328E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E7B2D3-A8E1-4392-AEA3-16B2CE658653}" type="slidenum">
              <a:rPr lang="he-IL" smtClean="0"/>
              <a:pPr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42038828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C6668A7C-E98B-8D2B-1E20-A309B19A15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3A6785C3-D593-960F-FCA2-D0434D1772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dirty="0"/>
              <a:t>לחץ כדי לערוך סגנונות טקסט של תבנית בסיס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B6C88BD1-9D12-524F-74CF-8347EA2BCC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</a:p>
        </p:txBody>
      </p:sp>
      <p:sp>
        <p:nvSpPr>
          <p:cNvPr id="5" name="מציין מיקום טקסט 4">
            <a:extLst>
              <a:ext uri="{FF2B5EF4-FFF2-40B4-BE49-F238E27FC236}">
                <a16:creationId xmlns:a16="http://schemas.microsoft.com/office/drawing/2014/main" id="{AB66BA6B-D55C-9A32-2DE7-7C3C0665D97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dirty="0"/>
              <a:t>לחץ כדי לערוך סגנונות טקסט של תבנית בסיס</a:t>
            </a:r>
          </a:p>
        </p:txBody>
      </p:sp>
      <p:sp>
        <p:nvSpPr>
          <p:cNvPr id="6" name="מציין מיקום תוכן 5">
            <a:extLst>
              <a:ext uri="{FF2B5EF4-FFF2-40B4-BE49-F238E27FC236}">
                <a16:creationId xmlns:a16="http://schemas.microsoft.com/office/drawing/2014/main" id="{D8F5214D-5861-143A-8521-610EE002896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</a:p>
        </p:txBody>
      </p:sp>
      <p:sp>
        <p:nvSpPr>
          <p:cNvPr id="7" name="מציין מיקום של תאריך 6">
            <a:extLst>
              <a:ext uri="{FF2B5EF4-FFF2-40B4-BE49-F238E27FC236}">
                <a16:creationId xmlns:a16="http://schemas.microsoft.com/office/drawing/2014/main" id="{AE49D495-AAA6-6D07-3EB2-820A620522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00027F0-1DB3-49D5-ADB7-BAB94DAF1454}" type="datetime8">
              <a:rPr lang="he-IL" smtClean="0"/>
              <a:pPr/>
              <a:t>28 פברואר 24</a:t>
            </a:fld>
            <a:endParaRPr lang="he-IL" dirty="0"/>
          </a:p>
        </p:txBody>
      </p:sp>
      <p:sp>
        <p:nvSpPr>
          <p:cNvPr id="8" name="מציין מיקום של כותרת תחתונה 7">
            <a:extLst>
              <a:ext uri="{FF2B5EF4-FFF2-40B4-BE49-F238E27FC236}">
                <a16:creationId xmlns:a16="http://schemas.microsoft.com/office/drawing/2014/main" id="{9F5699F8-3C3A-349B-C16E-7B23F3FD08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dirty="0"/>
              <a:t>פנחס שכנר. חסרונות בשימוש מימן</a:t>
            </a:r>
          </a:p>
        </p:txBody>
      </p:sp>
      <p:sp>
        <p:nvSpPr>
          <p:cNvPr id="9" name="מציין מיקום של מספר שקופית 8">
            <a:extLst>
              <a:ext uri="{FF2B5EF4-FFF2-40B4-BE49-F238E27FC236}">
                <a16:creationId xmlns:a16="http://schemas.microsoft.com/office/drawing/2014/main" id="{CEB1C9F1-8A85-14B5-F82B-C915799249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E7B2D3-A8E1-4392-AEA3-16B2CE658653}" type="slidenum">
              <a:rPr lang="he-IL" smtClean="0"/>
              <a:pPr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0234119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D7D48BF-B656-F8A6-E0CA-2749580F75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>
            <a:extLst>
              <a:ext uri="{FF2B5EF4-FFF2-40B4-BE49-F238E27FC236}">
                <a16:creationId xmlns:a16="http://schemas.microsoft.com/office/drawing/2014/main" id="{E0944938-F6C5-71C8-D05D-E3EDB2C23A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F97E8D4-2D63-445D-9DF5-F3C391747C37}" type="datetime8">
              <a:rPr lang="he-IL" smtClean="0"/>
              <a:pPr/>
              <a:t>28 פברואר 24</a:t>
            </a:fld>
            <a:endParaRPr lang="he-IL" dirty="0"/>
          </a:p>
        </p:txBody>
      </p:sp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id="{318F8EEA-0E75-9242-EE59-546DD96E6F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dirty="0"/>
              <a:t>פנחס שכנר. חסרונות בשימוש מימן</a:t>
            </a:r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4188F71A-15F4-B0EA-25BF-AE6FEDA259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E7B2D3-A8E1-4392-AEA3-16B2CE658653}" type="slidenum">
              <a:rPr lang="he-IL" smtClean="0"/>
              <a:pPr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0562993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>
            <a:extLst>
              <a:ext uri="{FF2B5EF4-FFF2-40B4-BE49-F238E27FC236}">
                <a16:creationId xmlns:a16="http://schemas.microsoft.com/office/drawing/2014/main" id="{31F1CD16-15C9-2808-E8E8-CF1758E9DB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90F876A-08A5-45FF-9B53-826AFF08C3FB}" type="datetime8">
              <a:rPr lang="he-IL" smtClean="0"/>
              <a:pPr/>
              <a:t>28 פברואר 24</a:t>
            </a:fld>
            <a:endParaRPr lang="he-IL" dirty="0"/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BC906AC0-B178-EB8E-9E78-BE487A86A2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dirty="0"/>
              <a:t>פנחס שכנר. חסרונות בשימוש מימן</a:t>
            </a:r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3B796CE2-F0F2-D28B-BE98-92628A397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E7B2D3-A8E1-4392-AEA3-16B2CE658653}" type="slidenum">
              <a:rPr lang="he-IL" smtClean="0"/>
              <a:pPr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8323294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D906375-B075-0785-65BE-EE9495435D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B860D655-7B0D-2102-FB7E-326B1D84FD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2A123A5A-7DD9-FC13-CC77-15DAC2F255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 dirty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D0D4D385-459E-7364-E8CA-D52ACC52BA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33F924E-142E-4988-B396-4398FE4C2F8E}" type="datetime8">
              <a:rPr lang="he-IL" smtClean="0"/>
              <a:pPr/>
              <a:t>28 פברואר 24</a:t>
            </a:fld>
            <a:endParaRPr lang="he-IL" dirty="0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EA1A3D86-8B8B-3181-07DF-7C7489871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dirty="0"/>
              <a:t>פנחס שכנר. חסרונות בשימוש מימן</a:t>
            </a:r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FE82CAB5-9705-F936-6B87-39723CE84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E7B2D3-A8E1-4392-AEA3-16B2CE658653}" type="slidenum">
              <a:rPr lang="he-IL" smtClean="0"/>
              <a:pPr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2155565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C0812450-1B14-892A-4330-250C5AB0A4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>
            <a:extLst>
              <a:ext uri="{FF2B5EF4-FFF2-40B4-BE49-F238E27FC236}">
                <a16:creationId xmlns:a16="http://schemas.microsoft.com/office/drawing/2014/main" id="{1BAB3D6E-A7FB-17C0-1AC8-A0E56046FDE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 dirty="0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BF07EF98-5CDC-0C9A-9B6D-E1BA6C8A22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 dirty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05303995-2ED6-70A4-7320-BC88563433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15557BB-7503-46F0-A53D-61066ABD3530}" type="datetime8">
              <a:rPr lang="he-IL" smtClean="0"/>
              <a:pPr/>
              <a:t>28 פברואר 24</a:t>
            </a:fld>
            <a:endParaRPr lang="he-IL" dirty="0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F22883C8-5081-09BD-23EF-3BE1F4EB0F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dirty="0"/>
              <a:t>פנחס שכנר. חסרונות בשימוש מימן</a:t>
            </a:r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5F79B9A9-89E6-00B3-FF81-51525F84BA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E7B2D3-A8E1-4392-AEA3-16B2CE658653}" type="slidenum">
              <a:rPr lang="he-IL" smtClean="0"/>
              <a:pPr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0990845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F2AB2045-4E9A-619D-32EA-E402167E27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2E36E0A9-AB41-B62E-6D8F-5404CD546A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23ACE9AE-EE38-E94D-63B4-42AFA439A6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75060EA-7DBE-4BC1-BA40-D79BCA460242}" type="datetime8">
              <a:rPr lang="he-IL" smtClean="0"/>
              <a:pPr/>
              <a:t>28 פברואר 24</a:t>
            </a:fld>
            <a:endParaRPr lang="he-IL" dirty="0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25078F8C-9CEE-6390-AB76-09CEFA2320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dirty="0"/>
              <a:t>פנחס שכנר. חסרונות בשימוש מימן</a:t>
            </a:r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8008D2F0-161E-491D-204A-266981BF0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E7B2D3-A8E1-4392-AEA3-16B2CE658653}" type="slidenum">
              <a:rPr lang="he-IL" smtClean="0"/>
              <a:pPr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1456319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>
            <a:extLst>
              <a:ext uri="{FF2B5EF4-FFF2-40B4-BE49-F238E27FC236}">
                <a16:creationId xmlns:a16="http://schemas.microsoft.com/office/drawing/2014/main" id="{E4B54680-7889-C7E9-E282-A8C644F8C86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28ABF3FF-FED7-A3EA-70DE-7931F00F3B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B304DCCE-A946-37FE-C6DC-3870C872F0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32848F4-B572-4E3E-8DD0-AEB8249C5D73}" type="datetime8">
              <a:rPr lang="he-IL" smtClean="0"/>
              <a:pPr/>
              <a:t>28 פברואר 24</a:t>
            </a:fld>
            <a:endParaRPr lang="he-IL" dirty="0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AD01665A-DBB7-21EB-2B48-1F5E8DC37B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dirty="0"/>
              <a:t>פנחס שכנר. חסרונות בשימוש מימן</a:t>
            </a:r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D6434A01-AB1B-EB2C-33BF-1DB53F487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E7B2D3-A8E1-4392-AEA3-16B2CE658653}" type="slidenum">
              <a:rPr lang="he-IL" smtClean="0"/>
              <a:pPr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42937512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id="{2A3DE945-8048-7F3B-C54A-1D767F729D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A9478DBB-3A3B-3485-391D-7723112C5A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CB984F0E-EA1B-7E6C-E085-3802B47E06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01ADDE-F6DD-40FB-BA53-720409BA4702}" type="datetime8">
              <a:rPr lang="he-IL" smtClean="0"/>
              <a:pPr/>
              <a:t>28 פברואר 24</a:t>
            </a:fld>
            <a:endParaRPr lang="he-IL" dirty="0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264DCE22-9D97-5233-5731-D25BBAF16D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he-IL" dirty="0"/>
              <a:t>פנחס שכנר. חסרונות בשימוש מימן</a:t>
            </a:r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332FFE81-17DB-3FDF-923D-177EE85929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E7B2D3-A8E1-4392-AEA3-16B2CE658653}" type="slidenum">
              <a:rPr lang="he-IL" smtClean="0"/>
              <a:pPr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664765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svg"/><Relationship Id="rId7" Type="http://schemas.openxmlformats.org/officeDocument/2006/relationships/image" Target="../media/image17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openxmlformats.org/officeDocument/2006/relationships/image" Target="../media/image21.svg"/><Relationship Id="rId5" Type="http://schemas.openxmlformats.org/officeDocument/2006/relationships/image" Target="../media/image15.sv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sv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english.kyodonews.net/kyodo_news" TargetMode="External"/><Relationship Id="rId3" Type="http://schemas.openxmlformats.org/officeDocument/2006/relationships/hyperlink" Target="https://www.hydrogeninsight.com/author/l_collins" TargetMode="External"/><Relationship Id="rId7" Type="http://schemas.openxmlformats.org/officeDocument/2006/relationships/hyperlink" Target="https://www.statista.com/aboutus/our-research-commitment/2654/alexandru-arba" TargetMode="External"/><Relationship Id="rId12" Type="http://schemas.openxmlformats.org/officeDocument/2006/relationships/hyperlink" Target="https://theconversation.com/profiles/tom-baxter-319121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politico.com/california" TargetMode="External"/><Relationship Id="rId11" Type="http://schemas.openxmlformats.org/officeDocument/2006/relationships/hyperlink" Target="https://www.cnbc.com/anmar-frangoul-profile--cnbc/" TargetMode="External"/><Relationship Id="rId5" Type="http://schemas.openxmlformats.org/officeDocument/2006/relationships/hyperlink" Target="https://www.statista.com/aboutus/our-research-commitment/2596/jang-seob-yoon" TargetMode="External"/><Relationship Id="rId10" Type="http://schemas.openxmlformats.org/officeDocument/2006/relationships/hyperlink" Target="https://www.cnbc.com/sustainable-future/" TargetMode="External"/><Relationship Id="rId4" Type="http://schemas.openxmlformats.org/officeDocument/2006/relationships/hyperlink" Target="https://www.thinkchina.sg/zhangtiankan" TargetMode="External"/><Relationship Id="rId9" Type="http://schemas.openxmlformats.org/officeDocument/2006/relationships/hyperlink" Target="https://eurometal.net/german-data-ev-sales-rise-22-in-2022-vda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ngineeringtoolbox.com/" TargetMode="External"/><Relationship Id="rId2" Type="http://schemas.openxmlformats.org/officeDocument/2006/relationships/hyperlink" Target="http://www.thisismoney.co.uk/money/electriccars/article-12939603/Five-EV-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h2.live/en/#:~:text=Hydrogen%20is%20charged%20in%20kilograms,fuel%20costs%20of%20%E2%82%AC10.28" TargetMode="External"/><Relationship Id="rId5" Type="http://schemas.openxmlformats.org/officeDocument/2006/relationships/hyperlink" Target="https://finance.yahoo.com/news/battery-swapping-market-worth-11-013000400.html" TargetMode="External"/><Relationship Id="rId4" Type="http://schemas.openxmlformats.org/officeDocument/2006/relationships/hyperlink" Target="https://www.hydrogeninsight.com/transport/analysis-it-is-now-almost-14-times-more-expensive-to-drive-a-toyota-" TargetMode="Externa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s://en.wikipedia.org/wiki/Specific_energy" TargetMode="External"/><Relationship Id="rId13" Type="http://schemas.openxmlformats.org/officeDocument/2006/relationships/hyperlink" Target="https://www.statista.com/statistics/711980/japan-battery-electric-car-stock/#:~:text=As%20of%20March%2031%2C%202023,to%20only%20a%20few%20thousand." TargetMode="External"/><Relationship Id="rId3" Type="http://schemas.openxmlformats.org/officeDocument/2006/relationships/hyperlink" Target="https://www.ev-resource.com/articles/burning-issues-the-truth-about-ev-battery-fires-part-one" TargetMode="External"/><Relationship Id="rId7" Type="http://schemas.openxmlformats.org/officeDocument/2006/relationships/hyperlink" Target="https://chargedevs.com/author/markkus-rovito/" TargetMode="External"/><Relationship Id="rId12" Type="http://schemas.openxmlformats.org/officeDocument/2006/relationships/hyperlink" Target="https://afdc.energy.gov/data/10962#:~:text=Notes%3A%20California%20had%20approximately%20903%2C620,electric%20vehicle%20registrations%20in%202022." TargetMode="External"/><Relationship Id="rId2" Type="http://schemas.openxmlformats.org/officeDocument/2006/relationships/hyperlink" Target="https://en.wikipedia.org/wiki/Lithium-ion_battery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fema.gov/pdf/plan/prevent/rms/426/fema426_ch4.pdf" TargetMode="External"/><Relationship Id="rId11" Type="http://schemas.openxmlformats.org/officeDocument/2006/relationships/hyperlink" Target="https://afdc.energy.gov/" TargetMode="External"/><Relationship Id="rId5" Type="http://schemas.openxmlformats.org/officeDocument/2006/relationships/hyperlink" Target="https://www.sierraclub.org/other/authors/cara-bottorff" TargetMode="External"/><Relationship Id="rId15" Type="http://schemas.openxmlformats.org/officeDocument/2006/relationships/hyperlink" Target="https://www.euronews.com/green/2023/05/08/norway-germany-uk-which-european-countries-have-the-biggest-" TargetMode="External"/><Relationship Id="rId10" Type="http://schemas.openxmlformats.org/officeDocument/2006/relationships/hyperlink" Target="https://www.statista.com/aboutus/our-research-commitment/2596/jang-seob-yoon" TargetMode="External"/><Relationship Id="rId4" Type="http://schemas.openxmlformats.org/officeDocument/2006/relationships/hyperlink" Target="https://thundersaidenergy.com/downloads/lithium-ion-batteries-energy-density/" TargetMode="External"/><Relationship Id="rId9" Type="http://schemas.openxmlformats.org/officeDocument/2006/relationships/hyperlink" Target="https://en.wikipedia.org/wiki/Watt_hour" TargetMode="External"/><Relationship Id="rId14" Type="http://schemas.openxmlformats.org/officeDocument/2006/relationships/hyperlink" Target="https://www.statista.com/aboutus/our-research-commitment/2654/alexandru-arba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yresponse.eu/files/Lectures/Sources_of_hydrogen_ignition_notes.pdf" TargetMode="External"/><Relationship Id="rId2" Type="http://schemas.openxmlformats.org/officeDocument/2006/relationships/hyperlink" Target="https://cleanvehiclerebate.org/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spectrum.ieee.org/u/charles_j_murray" TargetMode="External"/><Relationship Id="rId5" Type="http://schemas.openxmlformats.org/officeDocument/2006/relationships/hyperlink" Target="https://www.energy.gov/sites/default/files/2014/03/f9/fcm06r0.pdf" TargetMode="External"/><Relationship Id="rId4" Type="http://schemas.openxmlformats.org/officeDocument/2006/relationships/hyperlink" Target="https://www.sciencedirect.com/science/article/pii/S2352484722008332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F2665B71-C3D1-AEB9-61E6-B9346C0984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33107" y="2008419"/>
            <a:ext cx="7684202" cy="666832"/>
          </a:xfrm>
          <a:solidFill>
            <a:schemeClr val="accent2">
              <a:lumMod val="40000"/>
              <a:lumOff val="60000"/>
            </a:schemeClr>
          </a:solidFill>
          <a:ln w="38100">
            <a:solidFill>
              <a:srgbClr val="FF00FF"/>
            </a:solidFill>
          </a:ln>
        </p:spPr>
        <p:txBody>
          <a:bodyPr>
            <a:noAutofit/>
          </a:bodyPr>
          <a:lstStyle/>
          <a:p>
            <a:pPr algn="r"/>
            <a:r>
              <a:rPr lang="he-IL" sz="3600" dirty="0"/>
              <a:t>פרופ' פנחס שכנר (רפאל, מכללת בראודה)</a:t>
            </a:r>
          </a:p>
        </p:txBody>
      </p:sp>
      <p:sp>
        <p:nvSpPr>
          <p:cNvPr id="6" name="תיבת טקסט 5">
            <a:extLst>
              <a:ext uri="{FF2B5EF4-FFF2-40B4-BE49-F238E27FC236}">
                <a16:creationId xmlns:a16="http://schemas.microsoft.com/office/drawing/2014/main" id="{4D7CF66E-2380-B27D-C1B1-B9D693C240CD}"/>
              </a:ext>
            </a:extLst>
          </p:cNvPr>
          <p:cNvSpPr txBox="1"/>
          <p:nvPr/>
        </p:nvSpPr>
        <p:spPr>
          <a:xfrm>
            <a:off x="1922583" y="58696"/>
            <a:ext cx="7813652" cy="193899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solidFill>
              <a:schemeClr val="accent5">
                <a:lumMod val="75000"/>
              </a:schemeClr>
            </a:solidFill>
          </a:ln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חסרונות בשימוש מימן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להנעה בכלי תחבורה</a:t>
            </a:r>
          </a:p>
        </p:txBody>
      </p:sp>
      <p:sp>
        <p:nvSpPr>
          <p:cNvPr id="2" name="תיבת טקסט 1">
            <a:extLst>
              <a:ext uri="{FF2B5EF4-FFF2-40B4-BE49-F238E27FC236}">
                <a16:creationId xmlns:a16="http://schemas.microsoft.com/office/drawing/2014/main" id="{7020A9CB-6904-FA4D-45A1-FF1054D4DD58}"/>
              </a:ext>
            </a:extLst>
          </p:cNvPr>
          <p:cNvSpPr txBox="1"/>
          <p:nvPr/>
        </p:nvSpPr>
        <p:spPr>
          <a:xfrm>
            <a:off x="133968" y="2101902"/>
            <a:ext cx="4299140" cy="58477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txBody>
          <a:bodyPr wrap="square" rtlCol="1">
            <a:spAutoFit/>
          </a:bodyPr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pschechner@gmail.com</a:t>
            </a:r>
            <a:endParaRPr kumimoji="0" lang="he-IL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087D7026-37C8-1D8A-BCDE-B57B8F154E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51960" y="6356350"/>
            <a:ext cx="4114800" cy="365125"/>
          </a:xfrm>
        </p:spPr>
        <p:txBody>
          <a:bodyPr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פנחס שכנר. חסרונות בשימוש מימן</a:t>
            </a:r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376D8F72-A09F-7578-2535-0A0A61467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1560" y="6356350"/>
            <a:ext cx="2743200" cy="365125"/>
          </a:xfrm>
        </p:spPr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E7B2D3-A8E1-4392-AEA3-16B2CE658653}" type="slidenum">
              <a:rPr kumimoji="0" lang="he-IL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he-I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10" name="קבוצה 9">
            <a:extLst>
              <a:ext uri="{FF2B5EF4-FFF2-40B4-BE49-F238E27FC236}">
                <a16:creationId xmlns:a16="http://schemas.microsoft.com/office/drawing/2014/main" id="{42337266-F8AE-2503-B3DE-A8C4CA7B9386}"/>
              </a:ext>
            </a:extLst>
          </p:cNvPr>
          <p:cNvGrpSpPr/>
          <p:nvPr/>
        </p:nvGrpSpPr>
        <p:grpSpPr>
          <a:xfrm>
            <a:off x="7606124" y="3747341"/>
            <a:ext cx="3528531" cy="1323439"/>
            <a:chOff x="5546406" y="3566084"/>
            <a:chExt cx="3528531" cy="1323439"/>
          </a:xfrm>
        </p:grpSpPr>
        <p:sp>
          <p:nvSpPr>
            <p:cNvPr id="9" name="תיבת טקסט 8">
              <a:extLst>
                <a:ext uri="{FF2B5EF4-FFF2-40B4-BE49-F238E27FC236}">
                  <a16:creationId xmlns:a16="http://schemas.microsoft.com/office/drawing/2014/main" id="{52B0BEE3-D0A4-5A8B-AB65-D3E1CA3BAEEA}"/>
                </a:ext>
              </a:extLst>
            </p:cNvPr>
            <p:cNvSpPr txBox="1"/>
            <p:nvPr/>
          </p:nvSpPr>
          <p:spPr>
            <a:xfrm>
              <a:off x="5546406" y="3566084"/>
              <a:ext cx="3528531" cy="1323439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chemeClr val="tx1"/>
              </a:solidFill>
            </a:ln>
          </p:spPr>
          <p:txBody>
            <a:bodyPr wrap="non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5 יתרונות ה-     </a:t>
              </a:r>
            </a:p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מול ה-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     </a:t>
              </a:r>
              <a:endParaRPr kumimoji="0" lang="he-IL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" name="תיבת טקסט 3">
              <a:extLst>
                <a:ext uri="{FF2B5EF4-FFF2-40B4-BE49-F238E27FC236}">
                  <a16:creationId xmlns:a16="http://schemas.microsoft.com/office/drawing/2014/main" id="{63A3E054-A962-06C6-A859-402B4E9DC87D}"/>
                </a:ext>
              </a:extLst>
            </p:cNvPr>
            <p:cNvSpPr txBox="1"/>
            <p:nvPr/>
          </p:nvSpPr>
          <p:spPr>
            <a:xfrm>
              <a:off x="5690483" y="3600450"/>
              <a:ext cx="681597" cy="646331"/>
            </a:xfrm>
            <a:prstGeom prst="rect">
              <a:avLst/>
            </a:prstGeom>
            <a:solidFill>
              <a:srgbClr val="3ACE8B"/>
            </a:solidFill>
          </p:spPr>
          <p:txBody>
            <a:bodyPr wrap="non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EV</a:t>
              </a:r>
              <a:endParaRPr kumimoji="0" lang="he-IL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8" name="תיבת טקסט 7">
              <a:extLst>
                <a:ext uri="{FF2B5EF4-FFF2-40B4-BE49-F238E27FC236}">
                  <a16:creationId xmlns:a16="http://schemas.microsoft.com/office/drawing/2014/main" id="{A78C7853-8C2D-518E-5CE6-516485DCC0AC}"/>
                </a:ext>
              </a:extLst>
            </p:cNvPr>
            <p:cNvSpPr txBox="1"/>
            <p:nvPr/>
          </p:nvSpPr>
          <p:spPr>
            <a:xfrm>
              <a:off x="6280640" y="4227803"/>
              <a:ext cx="748923" cy="646331"/>
            </a:xfrm>
            <a:prstGeom prst="rect">
              <a:avLst/>
            </a:prstGeom>
            <a:solidFill>
              <a:srgbClr val="04C5EC"/>
            </a:solidFill>
          </p:spPr>
          <p:txBody>
            <a:bodyPr wrap="non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HV</a:t>
              </a:r>
              <a:endParaRPr kumimoji="0" lang="he-IL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7" name="קבוצה 16">
            <a:extLst>
              <a:ext uri="{FF2B5EF4-FFF2-40B4-BE49-F238E27FC236}">
                <a16:creationId xmlns:a16="http://schemas.microsoft.com/office/drawing/2014/main" id="{DEC96239-6ED0-A653-10E2-D81B65DF8EBE}"/>
              </a:ext>
            </a:extLst>
          </p:cNvPr>
          <p:cNvGrpSpPr/>
          <p:nvPr/>
        </p:nvGrpSpPr>
        <p:grpSpPr>
          <a:xfrm>
            <a:off x="3773891" y="3012448"/>
            <a:ext cx="3602269" cy="2862322"/>
            <a:chOff x="4139651" y="3012448"/>
            <a:chExt cx="3602269" cy="2862322"/>
          </a:xfrm>
        </p:grpSpPr>
        <p:sp>
          <p:nvSpPr>
            <p:cNvPr id="12" name="תיבת טקסט 11">
              <a:extLst>
                <a:ext uri="{FF2B5EF4-FFF2-40B4-BE49-F238E27FC236}">
                  <a16:creationId xmlns:a16="http://schemas.microsoft.com/office/drawing/2014/main" id="{D3BBE94F-3977-D067-C1E9-84081404789E}"/>
                </a:ext>
              </a:extLst>
            </p:cNvPr>
            <p:cNvSpPr txBox="1"/>
            <p:nvPr/>
          </p:nvSpPr>
          <p:spPr>
            <a:xfrm>
              <a:off x="4139651" y="3012448"/>
              <a:ext cx="3602269" cy="2862322"/>
            </a:xfrm>
            <a:prstGeom prst="rect">
              <a:avLst/>
            </a:prstGeom>
            <a:solidFill>
              <a:srgbClr val="FFCCCC"/>
            </a:solidFill>
            <a:ln>
              <a:solidFill>
                <a:schemeClr val="tx1"/>
              </a:solidFill>
            </a:ln>
          </p:spPr>
          <p:txBody>
            <a:bodyPr wrap="none" rtlCol="1">
              <a:spAutoFit/>
            </a:bodyPr>
            <a:lstStyle/>
            <a:p>
              <a:r>
                <a:rPr lang="he-IL" sz="3600" b="0" dirty="0">
                  <a:solidFill>
                    <a:schemeClr val="tx1"/>
                  </a:solidFill>
                </a:rPr>
                <a:t>* יעילות אנרגטית</a:t>
              </a:r>
            </a:p>
            <a:p>
              <a:r>
                <a:rPr lang="en-US" sz="3600" b="0" i="0" kern="1200" dirty="0">
                  <a:solidFill>
                    <a:srgbClr val="333333"/>
                  </a:solidFill>
                  <a:effectLst/>
                  <a:latin typeface="+mn-lt"/>
                  <a:ea typeface="+mn-ea"/>
                  <a:cs typeface="+mn-cs"/>
                </a:rPr>
                <a:t>HV *</a:t>
              </a:r>
              <a:r>
                <a:rPr lang="he-IL" sz="3600" b="0" i="0" kern="1200" dirty="0">
                  <a:solidFill>
                    <a:srgbClr val="333333"/>
                  </a:solidFill>
                  <a:effectLst/>
                  <a:latin typeface="+mn-lt"/>
                  <a:ea typeface="+mn-ea"/>
                  <a:cs typeface="+mn-cs"/>
                </a:rPr>
                <a:t> </a:t>
              </a:r>
              <a:r>
                <a:rPr lang="he-IL" sz="3600" b="0" i="0" kern="1200" dirty="0">
                  <a:effectLst/>
                  <a:latin typeface="+mn-lt"/>
                  <a:ea typeface="+mn-ea"/>
                  <a:cs typeface="+mn-cs"/>
                </a:rPr>
                <a:t>הם יקרים</a:t>
              </a:r>
            </a:p>
            <a:p>
              <a:r>
                <a:rPr lang="he-IL" sz="3600" b="0" dirty="0">
                  <a:solidFill>
                    <a:schemeClr val="tx1"/>
                  </a:solidFill>
                </a:rPr>
                <a:t>* ה-</a:t>
              </a:r>
              <a:r>
                <a:rPr lang="en-US" sz="3600" b="0" dirty="0">
                  <a:solidFill>
                    <a:schemeClr val="tx1"/>
                  </a:solidFill>
                </a:rPr>
                <a:t>EV</a:t>
              </a:r>
              <a:r>
                <a:rPr lang="he-IL" sz="3600" b="0" dirty="0">
                  <a:solidFill>
                    <a:schemeClr val="tx1"/>
                  </a:solidFill>
                </a:rPr>
                <a:t> משתפר</a:t>
              </a:r>
            </a:p>
            <a:p>
              <a:r>
                <a:rPr lang="he-IL" sz="3600" b="0" i="0" dirty="0">
                  <a:solidFill>
                    <a:srgbClr val="333333"/>
                  </a:solidFill>
                  <a:effectLst/>
                  <a:latin typeface="Noto Serif" panose="02020600060500020200" pitchFamily="18" charset="0"/>
                </a:rPr>
                <a:t>* </a:t>
              </a:r>
              <a:r>
                <a:rPr lang="he-IL" sz="3600" b="0" i="0" dirty="0">
                  <a:effectLst/>
                  <a:latin typeface="Noto Serif" panose="02020600060500020200" pitchFamily="18" charset="0"/>
                </a:rPr>
                <a:t>ייצור מימן מזהם</a:t>
              </a:r>
            </a:p>
            <a:p>
              <a:r>
                <a:rPr lang="he-IL" sz="3600" b="0" dirty="0">
                  <a:solidFill>
                    <a:schemeClr val="tx1"/>
                  </a:solidFill>
                </a:rPr>
                <a:t>* מגבלות פיזיקליות</a:t>
              </a:r>
            </a:p>
          </p:txBody>
        </p:sp>
        <p:sp>
          <p:nvSpPr>
            <p:cNvPr id="15" name="תיבת טקסט 14">
              <a:extLst>
                <a:ext uri="{FF2B5EF4-FFF2-40B4-BE49-F238E27FC236}">
                  <a16:creationId xmlns:a16="http://schemas.microsoft.com/office/drawing/2014/main" id="{6FB80317-BC37-26A2-0DDA-E9623B9F6C05}"/>
                </a:ext>
              </a:extLst>
            </p:cNvPr>
            <p:cNvSpPr txBox="1"/>
            <p:nvPr/>
          </p:nvSpPr>
          <p:spPr>
            <a:xfrm>
              <a:off x="6679976" y="3631820"/>
              <a:ext cx="686406" cy="584775"/>
            </a:xfrm>
            <a:prstGeom prst="rect">
              <a:avLst/>
            </a:prstGeom>
            <a:solidFill>
              <a:srgbClr val="04C5EC"/>
            </a:solidFill>
          </p:spPr>
          <p:txBody>
            <a:bodyPr wrap="non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HV</a:t>
              </a:r>
              <a:endParaRPr kumimoji="0" lang="he-IL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6" name="תיבת טקסט 15">
              <a:extLst>
                <a:ext uri="{FF2B5EF4-FFF2-40B4-BE49-F238E27FC236}">
                  <a16:creationId xmlns:a16="http://schemas.microsoft.com/office/drawing/2014/main" id="{5B4941CA-9EFB-9EB2-F233-15F8082B2D7A}"/>
                </a:ext>
              </a:extLst>
            </p:cNvPr>
            <p:cNvSpPr txBox="1"/>
            <p:nvPr/>
          </p:nvSpPr>
          <p:spPr>
            <a:xfrm>
              <a:off x="6299172" y="4147467"/>
              <a:ext cx="627095" cy="584775"/>
            </a:xfrm>
            <a:prstGeom prst="rect">
              <a:avLst/>
            </a:prstGeom>
            <a:solidFill>
              <a:srgbClr val="3ACE8B"/>
            </a:solidFill>
          </p:spPr>
          <p:txBody>
            <a:bodyPr wrap="non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EV</a:t>
              </a:r>
              <a:endParaRPr kumimoji="0" lang="he-IL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11" name="תיבת טקסט 10">
            <a:extLst>
              <a:ext uri="{FF2B5EF4-FFF2-40B4-BE49-F238E27FC236}">
                <a16:creationId xmlns:a16="http://schemas.microsoft.com/office/drawing/2014/main" id="{F2A76A94-6430-4F8C-9C83-E148757D7202}"/>
              </a:ext>
            </a:extLst>
          </p:cNvPr>
          <p:cNvSpPr txBox="1"/>
          <p:nvPr/>
        </p:nvSpPr>
        <p:spPr>
          <a:xfrm>
            <a:off x="745873" y="4216595"/>
            <a:ext cx="2791149" cy="523220"/>
          </a:xfrm>
          <a:prstGeom prst="rect">
            <a:avLst/>
          </a:prstGeom>
          <a:solidFill>
            <a:srgbClr val="FFCCCC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sz="2800" dirty="0"/>
              <a:t>קודם נסתכל בשוק!</a:t>
            </a:r>
          </a:p>
        </p:txBody>
      </p:sp>
    </p:spTree>
    <p:extLst>
      <p:ext uri="{BB962C8B-B14F-4D97-AF65-F5344CB8AC3E}">
        <p14:creationId xmlns:p14="http://schemas.microsoft.com/office/powerpoint/2010/main" val="21121950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תחתונה 1">
            <a:extLst>
              <a:ext uri="{FF2B5EF4-FFF2-40B4-BE49-F238E27FC236}">
                <a16:creationId xmlns:a16="http://schemas.microsoft.com/office/drawing/2014/main" id="{13E09EA6-6DEF-CD06-0351-E0E83729CF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פנחס שכנר. חסרונות בשימוש מימן</a:t>
            </a:r>
            <a:endParaRPr kumimoji="0" lang="he-IL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מציין מיקום של מספר שקופית 2">
            <a:extLst>
              <a:ext uri="{FF2B5EF4-FFF2-40B4-BE49-F238E27FC236}">
                <a16:creationId xmlns:a16="http://schemas.microsoft.com/office/drawing/2014/main" id="{D073023F-690D-C5F2-F041-66424F297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E7B2D3-A8E1-4392-AEA3-16B2CE658653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he-IL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4" name="טבלה 3">
            <a:extLst>
              <a:ext uri="{FF2B5EF4-FFF2-40B4-BE49-F238E27FC236}">
                <a16:creationId xmlns:a16="http://schemas.microsoft.com/office/drawing/2014/main" id="{AC5F6A53-F49E-0B8D-CF1E-DADA691C04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6813078"/>
              </p:ext>
            </p:extLst>
          </p:nvPr>
        </p:nvGraphicFramePr>
        <p:xfrm>
          <a:off x="692429" y="810084"/>
          <a:ext cx="9238566" cy="571011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543445">
                  <a:extLst>
                    <a:ext uri="{9D8B030D-6E8A-4147-A177-3AD203B41FA5}">
                      <a16:colId xmlns:a16="http://schemas.microsoft.com/office/drawing/2014/main" val="918832445"/>
                    </a:ext>
                  </a:extLst>
                </a:gridCol>
                <a:gridCol w="543445">
                  <a:extLst>
                    <a:ext uri="{9D8B030D-6E8A-4147-A177-3AD203B41FA5}">
                      <a16:colId xmlns:a16="http://schemas.microsoft.com/office/drawing/2014/main" val="3310558889"/>
                    </a:ext>
                  </a:extLst>
                </a:gridCol>
                <a:gridCol w="543445">
                  <a:extLst>
                    <a:ext uri="{9D8B030D-6E8A-4147-A177-3AD203B41FA5}">
                      <a16:colId xmlns:a16="http://schemas.microsoft.com/office/drawing/2014/main" val="3405024443"/>
                    </a:ext>
                  </a:extLst>
                </a:gridCol>
                <a:gridCol w="543445">
                  <a:extLst>
                    <a:ext uri="{9D8B030D-6E8A-4147-A177-3AD203B41FA5}">
                      <a16:colId xmlns:a16="http://schemas.microsoft.com/office/drawing/2014/main" val="2713722906"/>
                    </a:ext>
                  </a:extLst>
                </a:gridCol>
                <a:gridCol w="543445">
                  <a:extLst>
                    <a:ext uri="{9D8B030D-6E8A-4147-A177-3AD203B41FA5}">
                      <a16:colId xmlns:a16="http://schemas.microsoft.com/office/drawing/2014/main" val="2515831633"/>
                    </a:ext>
                  </a:extLst>
                </a:gridCol>
                <a:gridCol w="543445">
                  <a:extLst>
                    <a:ext uri="{9D8B030D-6E8A-4147-A177-3AD203B41FA5}">
                      <a16:colId xmlns:a16="http://schemas.microsoft.com/office/drawing/2014/main" val="4190240005"/>
                    </a:ext>
                  </a:extLst>
                </a:gridCol>
                <a:gridCol w="543445">
                  <a:extLst>
                    <a:ext uri="{9D8B030D-6E8A-4147-A177-3AD203B41FA5}">
                      <a16:colId xmlns:a16="http://schemas.microsoft.com/office/drawing/2014/main" val="1953020603"/>
                    </a:ext>
                  </a:extLst>
                </a:gridCol>
                <a:gridCol w="543445">
                  <a:extLst>
                    <a:ext uri="{9D8B030D-6E8A-4147-A177-3AD203B41FA5}">
                      <a16:colId xmlns:a16="http://schemas.microsoft.com/office/drawing/2014/main" val="1546075825"/>
                    </a:ext>
                  </a:extLst>
                </a:gridCol>
                <a:gridCol w="543445">
                  <a:extLst>
                    <a:ext uri="{9D8B030D-6E8A-4147-A177-3AD203B41FA5}">
                      <a16:colId xmlns:a16="http://schemas.microsoft.com/office/drawing/2014/main" val="372434606"/>
                    </a:ext>
                  </a:extLst>
                </a:gridCol>
                <a:gridCol w="543445">
                  <a:extLst>
                    <a:ext uri="{9D8B030D-6E8A-4147-A177-3AD203B41FA5}">
                      <a16:colId xmlns:a16="http://schemas.microsoft.com/office/drawing/2014/main" val="390023921"/>
                    </a:ext>
                  </a:extLst>
                </a:gridCol>
                <a:gridCol w="543445">
                  <a:extLst>
                    <a:ext uri="{9D8B030D-6E8A-4147-A177-3AD203B41FA5}">
                      <a16:colId xmlns:a16="http://schemas.microsoft.com/office/drawing/2014/main" val="1854259853"/>
                    </a:ext>
                  </a:extLst>
                </a:gridCol>
                <a:gridCol w="543445">
                  <a:extLst>
                    <a:ext uri="{9D8B030D-6E8A-4147-A177-3AD203B41FA5}">
                      <a16:colId xmlns:a16="http://schemas.microsoft.com/office/drawing/2014/main" val="2878557478"/>
                    </a:ext>
                  </a:extLst>
                </a:gridCol>
                <a:gridCol w="543445">
                  <a:extLst>
                    <a:ext uri="{9D8B030D-6E8A-4147-A177-3AD203B41FA5}">
                      <a16:colId xmlns:a16="http://schemas.microsoft.com/office/drawing/2014/main" val="1649864980"/>
                    </a:ext>
                  </a:extLst>
                </a:gridCol>
                <a:gridCol w="303862">
                  <a:extLst>
                    <a:ext uri="{9D8B030D-6E8A-4147-A177-3AD203B41FA5}">
                      <a16:colId xmlns:a16="http://schemas.microsoft.com/office/drawing/2014/main" val="2216294000"/>
                    </a:ext>
                  </a:extLst>
                </a:gridCol>
                <a:gridCol w="783029">
                  <a:extLst>
                    <a:ext uri="{9D8B030D-6E8A-4147-A177-3AD203B41FA5}">
                      <a16:colId xmlns:a16="http://schemas.microsoft.com/office/drawing/2014/main" val="1799540263"/>
                    </a:ext>
                  </a:extLst>
                </a:gridCol>
                <a:gridCol w="1086890">
                  <a:extLst>
                    <a:ext uri="{9D8B030D-6E8A-4147-A177-3AD203B41FA5}">
                      <a16:colId xmlns:a16="http://schemas.microsoft.com/office/drawing/2014/main" val="3399690616"/>
                    </a:ext>
                  </a:extLst>
                </a:gridCol>
              </a:tblGrid>
              <a:tr h="368901"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b="0" dirty="0">
                          <a:solidFill>
                            <a:schemeClr val="tx1"/>
                          </a:solidFill>
                        </a:rPr>
                        <a:t>600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 rowSpan="15">
                  <a:txBody>
                    <a:bodyPr/>
                    <a:lstStyle/>
                    <a:p>
                      <a:pPr rtl="1"/>
                      <a:endParaRPr lang="he-IL" sz="2800" dirty="0"/>
                    </a:p>
                    <a:p>
                      <a:pPr rtl="1"/>
                      <a:endParaRPr lang="he-IL" sz="2800" dirty="0"/>
                    </a:p>
                    <a:p>
                      <a:pPr rtl="1"/>
                      <a:endParaRPr lang="he-IL" sz="2800" dirty="0"/>
                    </a:p>
                    <a:p>
                      <a:pPr rtl="1"/>
                      <a:endParaRPr lang="he-IL" sz="2800" dirty="0"/>
                    </a:p>
                    <a:p>
                      <a:pPr rtl="1"/>
                      <a:endParaRPr lang="he-IL" sz="2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4234903"/>
                  </a:ext>
                </a:extLst>
              </a:tr>
              <a:tr h="394166"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1037678"/>
                  </a:ext>
                </a:extLst>
              </a:tr>
              <a:tr h="368901"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dirty="0">
                          <a:solidFill>
                            <a:schemeClr val="tx1"/>
                          </a:solidFill>
                        </a:rPr>
                        <a:t>400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271512"/>
                  </a:ext>
                </a:extLst>
              </a:tr>
              <a:tr h="368901"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6641146"/>
                  </a:ext>
                </a:extLst>
              </a:tr>
              <a:tr h="368901"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7889829"/>
                  </a:ext>
                </a:extLst>
              </a:tr>
              <a:tr h="368901"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>
                          <a:solidFill>
                            <a:schemeClr val="tx1"/>
                          </a:solidFill>
                        </a:rPr>
                        <a:t>300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6699157"/>
                  </a:ext>
                </a:extLst>
              </a:tr>
              <a:tr h="368901"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3394267"/>
                  </a:ext>
                </a:extLst>
              </a:tr>
              <a:tr h="368901"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7509866"/>
                  </a:ext>
                </a:extLst>
              </a:tr>
              <a:tr h="368901"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>
                          <a:solidFill>
                            <a:schemeClr val="tx1"/>
                          </a:solidFill>
                        </a:rPr>
                        <a:t>200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2889668"/>
                  </a:ext>
                </a:extLst>
              </a:tr>
              <a:tr h="368901"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5931109"/>
                  </a:ext>
                </a:extLst>
              </a:tr>
              <a:tr h="368901"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5489864"/>
                  </a:ext>
                </a:extLst>
              </a:tr>
              <a:tr h="368901"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>
                          <a:solidFill>
                            <a:schemeClr val="tx1"/>
                          </a:solidFill>
                        </a:rPr>
                        <a:t>100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4380112"/>
                  </a:ext>
                </a:extLst>
              </a:tr>
              <a:tr h="368901"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1958934"/>
                  </a:ext>
                </a:extLst>
              </a:tr>
              <a:tr h="368901"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9103240"/>
                  </a:ext>
                </a:extLst>
              </a:tr>
              <a:tr h="515450"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rtl="1"/>
                      <a:endParaRPr lang="he-IL" sz="2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r>
                        <a:rPr lang="he-IL" dirty="0"/>
                        <a:t>ד. קוראה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6513550"/>
                  </a:ext>
                </a:extLst>
              </a:tr>
            </a:tbl>
          </a:graphicData>
        </a:graphic>
      </p:graphicFrame>
      <p:grpSp>
        <p:nvGrpSpPr>
          <p:cNvPr id="11" name="קבוצה 10">
            <a:extLst>
              <a:ext uri="{FF2B5EF4-FFF2-40B4-BE49-F238E27FC236}">
                <a16:creationId xmlns:a16="http://schemas.microsoft.com/office/drawing/2014/main" id="{33D2FCF1-C15B-13B2-8A04-D837DC7A164A}"/>
              </a:ext>
            </a:extLst>
          </p:cNvPr>
          <p:cNvGrpSpPr/>
          <p:nvPr/>
        </p:nvGrpSpPr>
        <p:grpSpPr>
          <a:xfrm>
            <a:off x="1660000" y="266700"/>
            <a:ext cx="8298815" cy="6258675"/>
            <a:chOff x="1660000" y="266700"/>
            <a:chExt cx="8298815" cy="6258675"/>
          </a:xfrm>
        </p:grpSpPr>
        <p:cxnSp>
          <p:nvCxnSpPr>
            <p:cNvPr id="7" name="מחבר ישר 6">
              <a:extLst>
                <a:ext uri="{FF2B5EF4-FFF2-40B4-BE49-F238E27FC236}">
                  <a16:creationId xmlns:a16="http://schemas.microsoft.com/office/drawing/2014/main" id="{36E8D106-FF9C-0CA1-A41D-EBC126D25662}"/>
                </a:ext>
              </a:extLst>
            </p:cNvPr>
            <p:cNvCxnSpPr>
              <a:cxnSpLocks/>
            </p:cNvCxnSpPr>
            <p:nvPr/>
          </p:nvCxnSpPr>
          <p:spPr>
            <a:xfrm>
              <a:off x="1660000" y="808566"/>
              <a:ext cx="0" cy="5636684"/>
            </a:xfrm>
            <a:prstGeom prst="line">
              <a:avLst/>
            </a:prstGeom>
            <a:ln w="2857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מחבר ישר 7">
              <a:extLst>
                <a:ext uri="{FF2B5EF4-FFF2-40B4-BE49-F238E27FC236}">
                  <a16:creationId xmlns:a16="http://schemas.microsoft.com/office/drawing/2014/main" id="{3C61B013-294F-8FA2-86D5-F653AC7BC84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660000" y="6442286"/>
              <a:ext cx="8298815" cy="83089"/>
            </a:xfrm>
            <a:prstGeom prst="line">
              <a:avLst/>
            </a:prstGeom>
            <a:ln w="2857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מחבר ישר 16">
              <a:extLst>
                <a:ext uri="{FF2B5EF4-FFF2-40B4-BE49-F238E27FC236}">
                  <a16:creationId xmlns:a16="http://schemas.microsoft.com/office/drawing/2014/main" id="{C0285988-B366-652F-564B-B248C2C3AC37}"/>
                </a:ext>
              </a:extLst>
            </p:cNvPr>
            <p:cNvCxnSpPr>
              <a:cxnSpLocks/>
            </p:cNvCxnSpPr>
            <p:nvPr/>
          </p:nvCxnSpPr>
          <p:spPr>
            <a:xfrm>
              <a:off x="2507794" y="459625"/>
              <a:ext cx="0" cy="5547475"/>
            </a:xfrm>
            <a:prstGeom prst="line">
              <a:avLst/>
            </a:prstGeom>
            <a:ln w="2857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מחבר ישר 21">
              <a:extLst>
                <a:ext uri="{FF2B5EF4-FFF2-40B4-BE49-F238E27FC236}">
                  <a16:creationId xmlns:a16="http://schemas.microsoft.com/office/drawing/2014/main" id="{CF03C0FB-AA66-BD0B-92EC-42F9A91AAC7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396600" y="6017642"/>
              <a:ext cx="7562215" cy="14856"/>
            </a:xfrm>
            <a:prstGeom prst="line">
              <a:avLst/>
            </a:prstGeom>
            <a:ln w="2857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2" name="קבוצה 31">
              <a:extLst>
                <a:ext uri="{FF2B5EF4-FFF2-40B4-BE49-F238E27FC236}">
                  <a16:creationId xmlns:a16="http://schemas.microsoft.com/office/drawing/2014/main" id="{28CA89EB-E29E-D5B1-3467-1F222094F0A2}"/>
                </a:ext>
              </a:extLst>
            </p:cNvPr>
            <p:cNvGrpSpPr/>
            <p:nvPr/>
          </p:nvGrpSpPr>
          <p:grpSpPr>
            <a:xfrm>
              <a:off x="2406194" y="1701800"/>
              <a:ext cx="358706" cy="3340100"/>
              <a:chOff x="2498794" y="1638300"/>
              <a:chExt cx="358706" cy="3340100"/>
            </a:xfrm>
          </p:grpSpPr>
          <p:cxnSp>
            <p:nvCxnSpPr>
              <p:cNvPr id="28" name="מחבר ישר 27">
                <a:extLst>
                  <a:ext uri="{FF2B5EF4-FFF2-40B4-BE49-F238E27FC236}">
                    <a16:creationId xmlns:a16="http://schemas.microsoft.com/office/drawing/2014/main" id="{EC584B71-6E11-613F-6D1E-4143D0BA3C75}"/>
                  </a:ext>
                </a:extLst>
              </p:cNvPr>
              <p:cNvCxnSpPr/>
              <p:nvPr/>
            </p:nvCxnSpPr>
            <p:spPr>
              <a:xfrm>
                <a:off x="2524194" y="1638300"/>
                <a:ext cx="333306" cy="0"/>
              </a:xfrm>
              <a:prstGeom prst="line">
                <a:avLst/>
              </a:prstGeom>
              <a:ln w="28575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מחבר ישר 28">
                <a:extLst>
                  <a:ext uri="{FF2B5EF4-FFF2-40B4-BE49-F238E27FC236}">
                    <a16:creationId xmlns:a16="http://schemas.microsoft.com/office/drawing/2014/main" id="{9DA9BBD2-C612-D241-317A-951015C26424}"/>
                  </a:ext>
                </a:extLst>
              </p:cNvPr>
              <p:cNvCxnSpPr/>
              <p:nvPr/>
            </p:nvCxnSpPr>
            <p:spPr>
              <a:xfrm>
                <a:off x="2524194" y="2768600"/>
                <a:ext cx="333306" cy="0"/>
              </a:xfrm>
              <a:prstGeom prst="line">
                <a:avLst/>
              </a:prstGeom>
              <a:ln w="28575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מחבר ישר 29">
                <a:extLst>
                  <a:ext uri="{FF2B5EF4-FFF2-40B4-BE49-F238E27FC236}">
                    <a16:creationId xmlns:a16="http://schemas.microsoft.com/office/drawing/2014/main" id="{E5FD9FE9-6EC4-1666-9C23-FB8399FC8A93}"/>
                  </a:ext>
                </a:extLst>
              </p:cNvPr>
              <p:cNvCxnSpPr/>
              <p:nvPr/>
            </p:nvCxnSpPr>
            <p:spPr>
              <a:xfrm>
                <a:off x="2524194" y="3886200"/>
                <a:ext cx="333306" cy="0"/>
              </a:xfrm>
              <a:prstGeom prst="line">
                <a:avLst/>
              </a:prstGeom>
              <a:ln w="28575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מחבר ישר 30">
                <a:extLst>
                  <a:ext uri="{FF2B5EF4-FFF2-40B4-BE49-F238E27FC236}">
                    <a16:creationId xmlns:a16="http://schemas.microsoft.com/office/drawing/2014/main" id="{BC53996E-7D77-4D75-102C-6A22B97C3AAC}"/>
                  </a:ext>
                </a:extLst>
              </p:cNvPr>
              <p:cNvCxnSpPr/>
              <p:nvPr/>
            </p:nvCxnSpPr>
            <p:spPr>
              <a:xfrm>
                <a:off x="2498794" y="4978400"/>
                <a:ext cx="333306" cy="0"/>
              </a:xfrm>
              <a:prstGeom prst="line">
                <a:avLst/>
              </a:prstGeom>
              <a:ln w="28575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5" name="קבוצה 34">
              <a:extLst>
                <a:ext uri="{FF2B5EF4-FFF2-40B4-BE49-F238E27FC236}">
                  <a16:creationId xmlns:a16="http://schemas.microsoft.com/office/drawing/2014/main" id="{4FBF63C4-0B14-CDBA-4F8E-F53275BBD9CC}"/>
                </a:ext>
              </a:extLst>
            </p:cNvPr>
            <p:cNvGrpSpPr/>
            <p:nvPr/>
          </p:nvGrpSpPr>
          <p:grpSpPr>
            <a:xfrm>
              <a:off x="2940454" y="1701799"/>
              <a:ext cx="1348446" cy="4766966"/>
              <a:chOff x="3033054" y="1638299"/>
              <a:chExt cx="1348446" cy="4766966"/>
            </a:xfrm>
          </p:grpSpPr>
          <p:sp>
            <p:nvSpPr>
              <p:cNvPr id="16" name="תיבת טקסט 15">
                <a:extLst>
                  <a:ext uri="{FF2B5EF4-FFF2-40B4-BE49-F238E27FC236}">
                    <a16:creationId xmlns:a16="http://schemas.microsoft.com/office/drawing/2014/main" id="{FAEC39B0-5D06-B81A-7046-C1AEC38E33D7}"/>
                  </a:ext>
                </a:extLst>
              </p:cNvPr>
              <p:cNvSpPr txBox="1"/>
              <p:nvPr/>
            </p:nvSpPr>
            <p:spPr>
              <a:xfrm>
                <a:off x="3033054" y="5943600"/>
                <a:ext cx="1348446" cy="461665"/>
              </a:xfrm>
              <a:prstGeom prst="rect">
                <a:avLst/>
              </a:prstGeom>
              <a:solidFill>
                <a:srgbClr val="CC99FF"/>
              </a:solidFill>
              <a:ln>
                <a:solidFill>
                  <a:schemeClr val="tx1"/>
                </a:solidFill>
              </a:ln>
            </p:spPr>
            <p:txBody>
              <a:bodyPr wrap="none" rtlCol="1">
                <a:sp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he-IL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Arial" panose="020B0604020202020204" pitchFamily="34" charset="0"/>
                  </a:rPr>
                  <a:t>ד. קוריאה</a:t>
                </a:r>
              </a:p>
            </p:txBody>
          </p:sp>
          <p:sp>
            <p:nvSpPr>
              <p:cNvPr id="33" name="מלבן 32">
                <a:extLst>
                  <a:ext uri="{FF2B5EF4-FFF2-40B4-BE49-F238E27FC236}">
                    <a16:creationId xmlns:a16="http://schemas.microsoft.com/office/drawing/2014/main" id="{C4F172D6-DAA0-33C3-787E-90F581617320}"/>
                  </a:ext>
                </a:extLst>
              </p:cNvPr>
              <p:cNvSpPr/>
              <p:nvPr/>
            </p:nvSpPr>
            <p:spPr>
              <a:xfrm>
                <a:off x="3063611" y="1638299"/>
                <a:ext cx="644513" cy="4280975"/>
              </a:xfrm>
              <a:prstGeom prst="rect">
                <a:avLst/>
              </a:prstGeom>
              <a:solidFill>
                <a:srgbClr val="00FF99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34" name="מלבן 33">
                <a:extLst>
                  <a:ext uri="{FF2B5EF4-FFF2-40B4-BE49-F238E27FC236}">
                    <a16:creationId xmlns:a16="http://schemas.microsoft.com/office/drawing/2014/main" id="{5CFCE987-A90C-41E9-E700-7F902CE90037}"/>
                  </a:ext>
                </a:extLst>
              </p:cNvPr>
              <p:cNvSpPr/>
              <p:nvPr/>
            </p:nvSpPr>
            <p:spPr>
              <a:xfrm>
                <a:off x="3765688" y="5566848"/>
                <a:ext cx="552036" cy="365126"/>
              </a:xfrm>
              <a:prstGeom prst="rect">
                <a:avLst/>
              </a:prstGeom>
              <a:solidFill>
                <a:srgbClr val="00B0F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HV</a:t>
                </a:r>
                <a:endParaRPr kumimoji="0" lang="he-IL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6" name="קבוצה 35">
              <a:extLst>
                <a:ext uri="{FF2B5EF4-FFF2-40B4-BE49-F238E27FC236}">
                  <a16:creationId xmlns:a16="http://schemas.microsoft.com/office/drawing/2014/main" id="{EDD82D49-C8CC-32EB-8260-527308005640}"/>
                </a:ext>
              </a:extLst>
            </p:cNvPr>
            <p:cNvGrpSpPr/>
            <p:nvPr/>
          </p:nvGrpSpPr>
          <p:grpSpPr>
            <a:xfrm>
              <a:off x="4647062" y="672867"/>
              <a:ext cx="1343638" cy="5808598"/>
              <a:chOff x="3037862" y="596667"/>
              <a:chExt cx="1343638" cy="5808598"/>
            </a:xfrm>
          </p:grpSpPr>
          <p:sp>
            <p:nvSpPr>
              <p:cNvPr id="37" name="תיבת טקסט 36">
                <a:extLst>
                  <a:ext uri="{FF2B5EF4-FFF2-40B4-BE49-F238E27FC236}">
                    <a16:creationId xmlns:a16="http://schemas.microsoft.com/office/drawing/2014/main" id="{65C1FC44-30BE-FF9F-1A51-E8707F150BF1}"/>
                  </a:ext>
                </a:extLst>
              </p:cNvPr>
              <p:cNvSpPr txBox="1"/>
              <p:nvPr/>
            </p:nvSpPr>
            <p:spPr>
              <a:xfrm>
                <a:off x="3037862" y="5943600"/>
                <a:ext cx="1343638" cy="461665"/>
              </a:xfrm>
              <a:prstGeom prst="rect">
                <a:avLst/>
              </a:prstGeom>
              <a:solidFill>
                <a:srgbClr val="CC99FF"/>
              </a:solidFill>
              <a:ln>
                <a:solidFill>
                  <a:schemeClr val="tx1"/>
                </a:solidFill>
              </a:ln>
            </p:spPr>
            <p:txBody>
              <a:bodyPr wrap="none" rtlCol="1">
                <a:sp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he-IL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Arial" panose="020B0604020202020204" pitchFamily="34" charset="0"/>
                  </a:rPr>
                  <a:t>קליפורניה</a:t>
                </a:r>
              </a:p>
            </p:txBody>
          </p:sp>
          <p:sp>
            <p:nvSpPr>
              <p:cNvPr id="38" name="מלבן 37">
                <a:extLst>
                  <a:ext uri="{FF2B5EF4-FFF2-40B4-BE49-F238E27FC236}">
                    <a16:creationId xmlns:a16="http://schemas.microsoft.com/office/drawing/2014/main" id="{108F665D-8B81-F924-20AF-FE48D2BDCE07}"/>
                  </a:ext>
                </a:extLst>
              </p:cNvPr>
              <p:cNvSpPr/>
              <p:nvPr/>
            </p:nvSpPr>
            <p:spPr>
              <a:xfrm>
                <a:off x="3156088" y="596667"/>
                <a:ext cx="552036" cy="5302287"/>
              </a:xfrm>
              <a:custGeom>
                <a:avLst/>
                <a:gdLst>
                  <a:gd name="connsiteX0" fmla="*/ 0 w 552036"/>
                  <a:gd name="connsiteY0" fmla="*/ 0 h 5302287"/>
                  <a:gd name="connsiteX1" fmla="*/ 552036 w 552036"/>
                  <a:gd name="connsiteY1" fmla="*/ 0 h 5302287"/>
                  <a:gd name="connsiteX2" fmla="*/ 552036 w 552036"/>
                  <a:gd name="connsiteY2" fmla="*/ 695189 h 5302287"/>
                  <a:gd name="connsiteX3" fmla="*/ 552036 w 552036"/>
                  <a:gd name="connsiteY3" fmla="*/ 1284332 h 5302287"/>
                  <a:gd name="connsiteX4" fmla="*/ 552036 w 552036"/>
                  <a:gd name="connsiteY4" fmla="*/ 1873475 h 5302287"/>
                  <a:gd name="connsiteX5" fmla="*/ 552036 w 552036"/>
                  <a:gd name="connsiteY5" fmla="*/ 2462618 h 5302287"/>
                  <a:gd name="connsiteX6" fmla="*/ 552036 w 552036"/>
                  <a:gd name="connsiteY6" fmla="*/ 2998738 h 5302287"/>
                  <a:gd name="connsiteX7" fmla="*/ 552036 w 552036"/>
                  <a:gd name="connsiteY7" fmla="*/ 3587881 h 5302287"/>
                  <a:gd name="connsiteX8" fmla="*/ 552036 w 552036"/>
                  <a:gd name="connsiteY8" fmla="*/ 4177024 h 5302287"/>
                  <a:gd name="connsiteX9" fmla="*/ 552036 w 552036"/>
                  <a:gd name="connsiteY9" fmla="*/ 5302287 h 5302287"/>
                  <a:gd name="connsiteX10" fmla="*/ 0 w 552036"/>
                  <a:gd name="connsiteY10" fmla="*/ 5302287 h 5302287"/>
                  <a:gd name="connsiteX11" fmla="*/ 0 w 552036"/>
                  <a:gd name="connsiteY11" fmla="*/ 4607098 h 5302287"/>
                  <a:gd name="connsiteX12" fmla="*/ 0 w 552036"/>
                  <a:gd name="connsiteY12" fmla="*/ 4017955 h 5302287"/>
                  <a:gd name="connsiteX13" fmla="*/ 0 w 552036"/>
                  <a:gd name="connsiteY13" fmla="*/ 3428812 h 5302287"/>
                  <a:gd name="connsiteX14" fmla="*/ 0 w 552036"/>
                  <a:gd name="connsiteY14" fmla="*/ 2733624 h 5302287"/>
                  <a:gd name="connsiteX15" fmla="*/ 0 w 552036"/>
                  <a:gd name="connsiteY15" fmla="*/ 2197503 h 5302287"/>
                  <a:gd name="connsiteX16" fmla="*/ 0 w 552036"/>
                  <a:gd name="connsiteY16" fmla="*/ 1661383 h 5302287"/>
                  <a:gd name="connsiteX17" fmla="*/ 0 w 552036"/>
                  <a:gd name="connsiteY17" fmla="*/ 966195 h 5302287"/>
                  <a:gd name="connsiteX18" fmla="*/ 0 w 552036"/>
                  <a:gd name="connsiteY18" fmla="*/ 0 h 53022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552036" h="5302287" fill="none" extrusionOk="0">
                    <a:moveTo>
                      <a:pt x="0" y="0"/>
                    </a:moveTo>
                    <a:cubicBezTo>
                      <a:pt x="264016" y="-29878"/>
                      <a:pt x="300800" y="9704"/>
                      <a:pt x="552036" y="0"/>
                    </a:cubicBezTo>
                    <a:cubicBezTo>
                      <a:pt x="565940" y="140589"/>
                      <a:pt x="489760" y="428625"/>
                      <a:pt x="552036" y="695189"/>
                    </a:cubicBezTo>
                    <a:cubicBezTo>
                      <a:pt x="614312" y="961753"/>
                      <a:pt x="550086" y="1156862"/>
                      <a:pt x="552036" y="1284332"/>
                    </a:cubicBezTo>
                    <a:cubicBezTo>
                      <a:pt x="553986" y="1411802"/>
                      <a:pt x="520142" y="1607557"/>
                      <a:pt x="552036" y="1873475"/>
                    </a:cubicBezTo>
                    <a:cubicBezTo>
                      <a:pt x="583930" y="2139393"/>
                      <a:pt x="549077" y="2258930"/>
                      <a:pt x="552036" y="2462618"/>
                    </a:cubicBezTo>
                    <a:cubicBezTo>
                      <a:pt x="554995" y="2666306"/>
                      <a:pt x="507415" y="2754422"/>
                      <a:pt x="552036" y="2998738"/>
                    </a:cubicBezTo>
                    <a:cubicBezTo>
                      <a:pt x="596657" y="3243054"/>
                      <a:pt x="490412" y="3458254"/>
                      <a:pt x="552036" y="3587881"/>
                    </a:cubicBezTo>
                    <a:cubicBezTo>
                      <a:pt x="613660" y="3717508"/>
                      <a:pt x="506971" y="3961153"/>
                      <a:pt x="552036" y="4177024"/>
                    </a:cubicBezTo>
                    <a:cubicBezTo>
                      <a:pt x="597101" y="4392895"/>
                      <a:pt x="442354" y="4740610"/>
                      <a:pt x="552036" y="5302287"/>
                    </a:cubicBezTo>
                    <a:cubicBezTo>
                      <a:pt x="285432" y="5319927"/>
                      <a:pt x="245858" y="5296467"/>
                      <a:pt x="0" y="5302287"/>
                    </a:cubicBezTo>
                    <a:cubicBezTo>
                      <a:pt x="-28656" y="4994126"/>
                      <a:pt x="40252" y="4892078"/>
                      <a:pt x="0" y="4607098"/>
                    </a:cubicBezTo>
                    <a:cubicBezTo>
                      <a:pt x="-40252" y="4322118"/>
                      <a:pt x="3157" y="4309617"/>
                      <a:pt x="0" y="4017955"/>
                    </a:cubicBezTo>
                    <a:cubicBezTo>
                      <a:pt x="-3157" y="3726293"/>
                      <a:pt x="59123" y="3676905"/>
                      <a:pt x="0" y="3428812"/>
                    </a:cubicBezTo>
                    <a:cubicBezTo>
                      <a:pt x="-59123" y="3180719"/>
                      <a:pt x="32121" y="2966944"/>
                      <a:pt x="0" y="2733624"/>
                    </a:cubicBezTo>
                    <a:cubicBezTo>
                      <a:pt x="-32121" y="2500304"/>
                      <a:pt x="10790" y="2373373"/>
                      <a:pt x="0" y="2197503"/>
                    </a:cubicBezTo>
                    <a:cubicBezTo>
                      <a:pt x="-10790" y="2021633"/>
                      <a:pt x="26140" y="1797973"/>
                      <a:pt x="0" y="1661383"/>
                    </a:cubicBezTo>
                    <a:cubicBezTo>
                      <a:pt x="-26140" y="1524793"/>
                      <a:pt x="39743" y="1299257"/>
                      <a:pt x="0" y="966195"/>
                    </a:cubicBezTo>
                    <a:cubicBezTo>
                      <a:pt x="-39743" y="633133"/>
                      <a:pt x="76087" y="272118"/>
                      <a:pt x="0" y="0"/>
                    </a:cubicBezTo>
                    <a:close/>
                  </a:path>
                  <a:path w="552036" h="5302287" stroke="0" extrusionOk="0">
                    <a:moveTo>
                      <a:pt x="0" y="0"/>
                    </a:moveTo>
                    <a:cubicBezTo>
                      <a:pt x="130807" y="-37518"/>
                      <a:pt x="363422" y="49859"/>
                      <a:pt x="552036" y="0"/>
                    </a:cubicBezTo>
                    <a:cubicBezTo>
                      <a:pt x="614053" y="206798"/>
                      <a:pt x="507993" y="413040"/>
                      <a:pt x="552036" y="536120"/>
                    </a:cubicBezTo>
                    <a:cubicBezTo>
                      <a:pt x="596079" y="659200"/>
                      <a:pt x="521449" y="1010407"/>
                      <a:pt x="552036" y="1231309"/>
                    </a:cubicBezTo>
                    <a:cubicBezTo>
                      <a:pt x="582623" y="1452211"/>
                      <a:pt x="506974" y="1556617"/>
                      <a:pt x="552036" y="1820452"/>
                    </a:cubicBezTo>
                    <a:cubicBezTo>
                      <a:pt x="597098" y="2084287"/>
                      <a:pt x="499047" y="2175445"/>
                      <a:pt x="552036" y="2303549"/>
                    </a:cubicBezTo>
                    <a:cubicBezTo>
                      <a:pt x="605025" y="2431653"/>
                      <a:pt x="486968" y="2695557"/>
                      <a:pt x="552036" y="2892692"/>
                    </a:cubicBezTo>
                    <a:cubicBezTo>
                      <a:pt x="617104" y="3089827"/>
                      <a:pt x="511305" y="3242097"/>
                      <a:pt x="552036" y="3428812"/>
                    </a:cubicBezTo>
                    <a:cubicBezTo>
                      <a:pt x="592767" y="3615527"/>
                      <a:pt x="533557" y="3817763"/>
                      <a:pt x="552036" y="4017955"/>
                    </a:cubicBezTo>
                    <a:cubicBezTo>
                      <a:pt x="570515" y="4218147"/>
                      <a:pt x="493379" y="4366713"/>
                      <a:pt x="552036" y="4713144"/>
                    </a:cubicBezTo>
                    <a:cubicBezTo>
                      <a:pt x="610693" y="5059575"/>
                      <a:pt x="511541" y="5167907"/>
                      <a:pt x="552036" y="5302287"/>
                    </a:cubicBezTo>
                    <a:cubicBezTo>
                      <a:pt x="293215" y="5328902"/>
                      <a:pt x="265471" y="5300152"/>
                      <a:pt x="0" y="5302287"/>
                    </a:cubicBezTo>
                    <a:cubicBezTo>
                      <a:pt x="-19173" y="5182880"/>
                      <a:pt x="26187" y="5021028"/>
                      <a:pt x="0" y="4766167"/>
                    </a:cubicBezTo>
                    <a:cubicBezTo>
                      <a:pt x="-26187" y="4511306"/>
                      <a:pt x="44688" y="4442754"/>
                      <a:pt x="0" y="4177024"/>
                    </a:cubicBezTo>
                    <a:cubicBezTo>
                      <a:pt x="-44688" y="3911294"/>
                      <a:pt x="56353" y="3695942"/>
                      <a:pt x="0" y="3534858"/>
                    </a:cubicBezTo>
                    <a:cubicBezTo>
                      <a:pt x="-56353" y="3373774"/>
                      <a:pt x="61172" y="3092803"/>
                      <a:pt x="0" y="2839669"/>
                    </a:cubicBezTo>
                    <a:cubicBezTo>
                      <a:pt x="-61172" y="2586535"/>
                      <a:pt x="54454" y="2558875"/>
                      <a:pt x="0" y="2356572"/>
                    </a:cubicBezTo>
                    <a:cubicBezTo>
                      <a:pt x="-54454" y="2154269"/>
                      <a:pt x="50608" y="2064477"/>
                      <a:pt x="0" y="1873475"/>
                    </a:cubicBezTo>
                    <a:cubicBezTo>
                      <a:pt x="-50608" y="1682473"/>
                      <a:pt x="46569" y="1403259"/>
                      <a:pt x="0" y="1284332"/>
                    </a:cubicBezTo>
                    <a:cubicBezTo>
                      <a:pt x="-46569" y="1165405"/>
                      <a:pt x="11730" y="760407"/>
                      <a:pt x="0" y="589143"/>
                    </a:cubicBezTo>
                    <a:cubicBezTo>
                      <a:pt x="-11730" y="417879"/>
                      <a:pt x="16888" y="274115"/>
                      <a:pt x="0" y="0"/>
                    </a:cubicBezTo>
                    <a:close/>
                  </a:path>
                </a:pathLst>
              </a:custGeom>
              <a:solidFill>
                <a:srgbClr val="00FF99"/>
              </a:solidFill>
              <a:ln>
                <a:extLst>
                  <a:ext uri="{C807C97D-BFC1-408E-A445-0C87EB9F89A2}">
                    <ask:lineSketchStyleProps xmlns:ask="http://schemas.microsoft.com/office/drawing/2018/sketchyshapes" sd="3330588966">
                      <a:prstGeom prst="rect">
                        <a:avLst/>
                      </a:pr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39" name="מלבן 38">
                <a:extLst>
                  <a:ext uri="{FF2B5EF4-FFF2-40B4-BE49-F238E27FC236}">
                    <a16:creationId xmlns:a16="http://schemas.microsoft.com/office/drawing/2014/main" id="{6D937E5D-8243-2DC8-93B3-C9EEACC38A45}"/>
                  </a:ext>
                </a:extLst>
              </p:cNvPr>
              <p:cNvSpPr/>
              <p:nvPr/>
            </p:nvSpPr>
            <p:spPr>
              <a:xfrm>
                <a:off x="3787982" y="5722829"/>
                <a:ext cx="517042" cy="209144"/>
              </a:xfrm>
              <a:prstGeom prst="rect">
                <a:avLst/>
              </a:prstGeom>
              <a:solidFill>
                <a:srgbClr val="00B0F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0" name="קבוצה 39">
              <a:extLst>
                <a:ext uri="{FF2B5EF4-FFF2-40B4-BE49-F238E27FC236}">
                  <a16:creationId xmlns:a16="http://schemas.microsoft.com/office/drawing/2014/main" id="{29EBCF9E-92CF-74C5-0CA0-05F73976E938}"/>
                </a:ext>
              </a:extLst>
            </p:cNvPr>
            <p:cNvGrpSpPr/>
            <p:nvPr/>
          </p:nvGrpSpPr>
          <p:grpSpPr>
            <a:xfrm>
              <a:off x="6454388" y="5521115"/>
              <a:ext cx="1225412" cy="960350"/>
              <a:chOff x="3156088" y="5444915"/>
              <a:chExt cx="1225412" cy="960350"/>
            </a:xfrm>
          </p:grpSpPr>
          <p:sp>
            <p:nvSpPr>
              <p:cNvPr id="41" name="תיבת טקסט 40">
                <a:extLst>
                  <a:ext uri="{FF2B5EF4-FFF2-40B4-BE49-F238E27FC236}">
                    <a16:creationId xmlns:a16="http://schemas.microsoft.com/office/drawing/2014/main" id="{44E227C7-05D5-B17F-A952-6E69C4D1A2B1}"/>
                  </a:ext>
                </a:extLst>
              </p:cNvPr>
              <p:cNvSpPr txBox="1"/>
              <p:nvPr/>
            </p:nvSpPr>
            <p:spPr>
              <a:xfrm>
                <a:off x="3156088" y="5943600"/>
                <a:ext cx="1225412" cy="461665"/>
              </a:xfrm>
              <a:prstGeom prst="rect">
                <a:avLst/>
              </a:prstGeom>
              <a:solidFill>
                <a:srgbClr val="CC99FF"/>
              </a:solidFill>
              <a:ln>
                <a:solidFill>
                  <a:schemeClr val="tx1"/>
                </a:solidFill>
              </a:ln>
            </p:spPr>
            <p:txBody>
              <a:bodyPr wrap="square" rtlCol="1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he-IL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Arial" panose="020B0604020202020204" pitchFamily="34" charset="0"/>
                  </a:rPr>
                  <a:t>יפן</a:t>
                </a:r>
              </a:p>
            </p:txBody>
          </p:sp>
          <p:sp>
            <p:nvSpPr>
              <p:cNvPr id="42" name="מלבן 41">
                <a:extLst>
                  <a:ext uri="{FF2B5EF4-FFF2-40B4-BE49-F238E27FC236}">
                    <a16:creationId xmlns:a16="http://schemas.microsoft.com/office/drawing/2014/main" id="{0E8206B1-A214-C704-E43A-97C46EEAFB63}"/>
                  </a:ext>
                </a:extLst>
              </p:cNvPr>
              <p:cNvSpPr/>
              <p:nvPr/>
            </p:nvSpPr>
            <p:spPr>
              <a:xfrm>
                <a:off x="3156088" y="5444915"/>
                <a:ext cx="552036" cy="474359"/>
              </a:xfrm>
              <a:prstGeom prst="rect">
                <a:avLst/>
              </a:prstGeom>
              <a:solidFill>
                <a:srgbClr val="00FF99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3" name="מלבן 42">
                <a:extLst>
                  <a:ext uri="{FF2B5EF4-FFF2-40B4-BE49-F238E27FC236}">
                    <a16:creationId xmlns:a16="http://schemas.microsoft.com/office/drawing/2014/main" id="{BE72B559-36ED-88CD-FFCD-A2F45CC7FD7E}"/>
                  </a:ext>
                </a:extLst>
              </p:cNvPr>
              <p:cNvSpPr/>
              <p:nvPr/>
            </p:nvSpPr>
            <p:spPr>
              <a:xfrm>
                <a:off x="3708124" y="5793196"/>
                <a:ext cx="609600" cy="119575"/>
              </a:xfrm>
              <a:prstGeom prst="rect">
                <a:avLst/>
              </a:prstGeom>
              <a:solidFill>
                <a:srgbClr val="00B0F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4" name="קבוצה 43">
              <a:extLst>
                <a:ext uri="{FF2B5EF4-FFF2-40B4-BE49-F238E27FC236}">
                  <a16:creationId xmlns:a16="http://schemas.microsoft.com/office/drawing/2014/main" id="{FF27F1E4-9FA3-E66D-3D15-5D5FD61F0030}"/>
                </a:ext>
              </a:extLst>
            </p:cNvPr>
            <p:cNvGrpSpPr/>
            <p:nvPr/>
          </p:nvGrpSpPr>
          <p:grpSpPr>
            <a:xfrm>
              <a:off x="8054588" y="874368"/>
              <a:ext cx="1225412" cy="5619797"/>
              <a:chOff x="3156088" y="785468"/>
              <a:chExt cx="1225412" cy="5619797"/>
            </a:xfrm>
          </p:grpSpPr>
          <p:sp>
            <p:nvSpPr>
              <p:cNvPr id="45" name="תיבת טקסט 44">
                <a:extLst>
                  <a:ext uri="{FF2B5EF4-FFF2-40B4-BE49-F238E27FC236}">
                    <a16:creationId xmlns:a16="http://schemas.microsoft.com/office/drawing/2014/main" id="{676FCDA6-BC9C-665B-7632-E9FF9F520942}"/>
                  </a:ext>
                </a:extLst>
              </p:cNvPr>
              <p:cNvSpPr txBox="1"/>
              <p:nvPr/>
            </p:nvSpPr>
            <p:spPr>
              <a:xfrm>
                <a:off x="3156088" y="5943600"/>
                <a:ext cx="1225412" cy="461665"/>
              </a:xfrm>
              <a:prstGeom prst="rect">
                <a:avLst/>
              </a:prstGeom>
              <a:solidFill>
                <a:srgbClr val="CC99FF"/>
              </a:solidFill>
              <a:ln>
                <a:solidFill>
                  <a:schemeClr val="tx1"/>
                </a:solidFill>
              </a:ln>
            </p:spPr>
            <p:txBody>
              <a:bodyPr wrap="square" rtlCol="1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he-IL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Arial" panose="020B0604020202020204" pitchFamily="34" charset="0"/>
                  </a:rPr>
                  <a:t>נורבגיה</a:t>
                </a:r>
              </a:p>
            </p:txBody>
          </p:sp>
          <p:sp>
            <p:nvSpPr>
              <p:cNvPr id="46" name="מלבן 45">
                <a:extLst>
                  <a:ext uri="{FF2B5EF4-FFF2-40B4-BE49-F238E27FC236}">
                    <a16:creationId xmlns:a16="http://schemas.microsoft.com/office/drawing/2014/main" id="{379781A3-4B57-4FE6-973E-F3B7C9EAB6AC}"/>
                  </a:ext>
                </a:extLst>
              </p:cNvPr>
              <p:cNvSpPr/>
              <p:nvPr/>
            </p:nvSpPr>
            <p:spPr>
              <a:xfrm>
                <a:off x="3156088" y="785468"/>
                <a:ext cx="552036" cy="5133807"/>
              </a:xfrm>
              <a:prstGeom prst="rect">
                <a:avLst/>
              </a:prstGeom>
              <a:solidFill>
                <a:srgbClr val="00FF99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endParaRPr>
              </a:p>
            </p:txBody>
          </p:sp>
        </p:grpSp>
        <p:cxnSp>
          <p:nvCxnSpPr>
            <p:cNvPr id="49" name="מחבר ישר 48">
              <a:extLst>
                <a:ext uri="{FF2B5EF4-FFF2-40B4-BE49-F238E27FC236}">
                  <a16:creationId xmlns:a16="http://schemas.microsoft.com/office/drawing/2014/main" id="{92FF72B0-8F65-EBBE-FB20-34E42718F7B5}"/>
                </a:ext>
              </a:extLst>
            </p:cNvPr>
            <p:cNvCxnSpPr>
              <a:cxnSpLocks/>
            </p:cNvCxnSpPr>
            <p:nvPr/>
          </p:nvCxnSpPr>
          <p:spPr>
            <a:xfrm>
              <a:off x="8594200" y="5975154"/>
              <a:ext cx="584200" cy="0"/>
            </a:xfrm>
            <a:prstGeom prst="line">
              <a:avLst/>
            </a:prstGeom>
            <a:ln w="762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תיבת טקסט 53">
              <a:extLst>
                <a:ext uri="{FF2B5EF4-FFF2-40B4-BE49-F238E27FC236}">
                  <a16:creationId xmlns:a16="http://schemas.microsoft.com/office/drawing/2014/main" id="{9E5874B8-7B93-38EB-4BDE-189B43514F1F}"/>
                </a:ext>
              </a:extLst>
            </p:cNvPr>
            <p:cNvSpPr txBox="1"/>
            <p:nvPr/>
          </p:nvSpPr>
          <p:spPr>
            <a:xfrm>
              <a:off x="3007726" y="1295400"/>
              <a:ext cx="569387" cy="369332"/>
            </a:xfrm>
            <a:prstGeom prst="rect">
              <a:avLst/>
            </a:prstGeom>
            <a:solidFill>
              <a:srgbClr val="00FF99"/>
            </a:solidFill>
            <a:ln>
              <a:solidFill>
                <a:schemeClr val="tx1"/>
              </a:solidFill>
            </a:ln>
          </p:spPr>
          <p:txBody>
            <a:bodyPr wrap="none" rtlCol="1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400</a:t>
              </a:r>
            </a:p>
          </p:txBody>
        </p:sp>
        <p:sp>
          <p:nvSpPr>
            <p:cNvPr id="55" name="תיבת טקסט 54">
              <a:extLst>
                <a:ext uri="{FF2B5EF4-FFF2-40B4-BE49-F238E27FC236}">
                  <a16:creationId xmlns:a16="http://schemas.microsoft.com/office/drawing/2014/main" id="{960B4881-97C6-BC47-A40F-837AE9E7FAED}"/>
                </a:ext>
              </a:extLst>
            </p:cNvPr>
            <p:cNvSpPr txBox="1"/>
            <p:nvPr/>
          </p:nvSpPr>
          <p:spPr>
            <a:xfrm>
              <a:off x="4780101" y="266700"/>
              <a:ext cx="569387" cy="369332"/>
            </a:xfrm>
            <a:prstGeom prst="rect">
              <a:avLst/>
            </a:prstGeom>
            <a:solidFill>
              <a:srgbClr val="00FF99"/>
            </a:solidFill>
            <a:ln>
              <a:solidFill>
                <a:schemeClr val="tx1"/>
              </a:solidFill>
            </a:ln>
          </p:spPr>
          <p:txBody>
            <a:bodyPr wrap="none" rtlCol="1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900</a:t>
              </a:r>
            </a:p>
          </p:txBody>
        </p:sp>
        <p:sp>
          <p:nvSpPr>
            <p:cNvPr id="56" name="תיבת טקסט 55">
              <a:extLst>
                <a:ext uri="{FF2B5EF4-FFF2-40B4-BE49-F238E27FC236}">
                  <a16:creationId xmlns:a16="http://schemas.microsoft.com/office/drawing/2014/main" id="{BF077C68-7A00-BC22-29FE-7DB0F68A9838}"/>
                </a:ext>
              </a:extLst>
            </p:cNvPr>
            <p:cNvSpPr txBox="1"/>
            <p:nvPr/>
          </p:nvSpPr>
          <p:spPr>
            <a:xfrm>
              <a:off x="8067289" y="482600"/>
              <a:ext cx="565011" cy="369332"/>
            </a:xfrm>
            <a:prstGeom prst="rect">
              <a:avLst/>
            </a:prstGeom>
            <a:solidFill>
              <a:srgbClr val="00FF99"/>
            </a:solidFill>
            <a:ln>
              <a:solidFill>
                <a:schemeClr val="tx1"/>
              </a:solidFill>
            </a:ln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600</a:t>
              </a:r>
            </a:p>
          </p:txBody>
        </p:sp>
        <p:sp>
          <p:nvSpPr>
            <p:cNvPr id="57" name="תיבת טקסט 56">
              <a:extLst>
                <a:ext uri="{FF2B5EF4-FFF2-40B4-BE49-F238E27FC236}">
                  <a16:creationId xmlns:a16="http://schemas.microsoft.com/office/drawing/2014/main" id="{3FA8B6D2-E45F-13C1-FD55-3FB1CE1CB751}"/>
                </a:ext>
              </a:extLst>
            </p:cNvPr>
            <p:cNvSpPr txBox="1"/>
            <p:nvPr/>
          </p:nvSpPr>
          <p:spPr>
            <a:xfrm>
              <a:off x="6405701" y="5118100"/>
              <a:ext cx="569387" cy="369332"/>
            </a:xfrm>
            <a:prstGeom prst="rect">
              <a:avLst/>
            </a:prstGeom>
            <a:solidFill>
              <a:srgbClr val="00FF99"/>
            </a:solidFill>
            <a:ln>
              <a:solidFill>
                <a:schemeClr val="tx1"/>
              </a:solidFill>
            </a:ln>
          </p:spPr>
          <p:txBody>
            <a:bodyPr wrap="none" rtlCol="1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162</a:t>
              </a:r>
            </a:p>
          </p:txBody>
        </p:sp>
        <p:sp>
          <p:nvSpPr>
            <p:cNvPr id="58" name="תיבת טקסט 57">
              <a:extLst>
                <a:ext uri="{FF2B5EF4-FFF2-40B4-BE49-F238E27FC236}">
                  <a16:creationId xmlns:a16="http://schemas.microsoft.com/office/drawing/2014/main" id="{843EE6F2-E04C-581C-DB04-81915C6AD63F}"/>
                </a:ext>
              </a:extLst>
            </p:cNvPr>
            <p:cNvSpPr txBox="1"/>
            <p:nvPr/>
          </p:nvSpPr>
          <p:spPr>
            <a:xfrm>
              <a:off x="3727241" y="5232400"/>
              <a:ext cx="441147" cy="369332"/>
            </a:xfrm>
            <a:prstGeom prst="rect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txBody>
            <a:bodyPr wrap="none" rtlCol="1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30</a:t>
              </a:r>
            </a:p>
          </p:txBody>
        </p:sp>
        <p:sp>
          <p:nvSpPr>
            <p:cNvPr id="59" name="תיבת טקסט 58">
              <a:extLst>
                <a:ext uri="{FF2B5EF4-FFF2-40B4-BE49-F238E27FC236}">
                  <a16:creationId xmlns:a16="http://schemas.microsoft.com/office/drawing/2014/main" id="{B0046E0B-0A31-ECA1-C70C-47CA8BED169E}"/>
                </a:ext>
              </a:extLst>
            </p:cNvPr>
            <p:cNvSpPr txBox="1"/>
            <p:nvPr/>
          </p:nvSpPr>
          <p:spPr>
            <a:xfrm>
              <a:off x="5416341" y="5377180"/>
              <a:ext cx="441147" cy="369332"/>
            </a:xfrm>
            <a:prstGeom prst="rect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txBody>
            <a:bodyPr wrap="none" rtlCol="1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12</a:t>
              </a:r>
            </a:p>
          </p:txBody>
        </p:sp>
        <p:sp>
          <p:nvSpPr>
            <p:cNvPr id="60" name="תיבת טקסט 59">
              <a:extLst>
                <a:ext uri="{FF2B5EF4-FFF2-40B4-BE49-F238E27FC236}">
                  <a16:creationId xmlns:a16="http://schemas.microsoft.com/office/drawing/2014/main" id="{F3015391-A063-7BA7-07E6-33AC0E77A795}"/>
                </a:ext>
              </a:extLst>
            </p:cNvPr>
            <p:cNvSpPr txBox="1"/>
            <p:nvPr/>
          </p:nvSpPr>
          <p:spPr>
            <a:xfrm>
              <a:off x="7195625" y="5492443"/>
              <a:ext cx="298479" cy="338554"/>
            </a:xfrm>
            <a:prstGeom prst="rect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txBody>
            <a:bodyPr wrap="none" rtlCol="1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7</a:t>
              </a:r>
            </a:p>
          </p:txBody>
        </p:sp>
        <p:sp>
          <p:nvSpPr>
            <p:cNvPr id="61" name="תיבת טקסט 60">
              <a:extLst>
                <a:ext uri="{FF2B5EF4-FFF2-40B4-BE49-F238E27FC236}">
                  <a16:creationId xmlns:a16="http://schemas.microsoft.com/office/drawing/2014/main" id="{D0C0BD31-15D6-1F96-841B-2D3038FFA6A6}"/>
                </a:ext>
              </a:extLst>
            </p:cNvPr>
            <p:cNvSpPr txBox="1"/>
            <p:nvPr/>
          </p:nvSpPr>
          <p:spPr>
            <a:xfrm>
              <a:off x="8593554" y="5468075"/>
              <a:ext cx="540534" cy="400110"/>
            </a:xfrm>
            <a:prstGeom prst="rect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txBody>
            <a:bodyPr wrap="none" rtlCol="1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0.3</a:t>
              </a:r>
            </a:p>
          </p:txBody>
        </p:sp>
      </p:grpSp>
      <p:sp>
        <p:nvSpPr>
          <p:cNvPr id="71" name="תיבת טקסט 70">
            <a:extLst>
              <a:ext uri="{FF2B5EF4-FFF2-40B4-BE49-F238E27FC236}">
                <a16:creationId xmlns:a16="http://schemas.microsoft.com/office/drawing/2014/main" id="{0ABB2291-BEA6-5C98-C9A6-A8F6DE5D41C4}"/>
              </a:ext>
            </a:extLst>
          </p:cNvPr>
          <p:cNvSpPr txBox="1"/>
          <p:nvPr/>
        </p:nvSpPr>
        <p:spPr>
          <a:xfrm>
            <a:off x="298265" y="1436132"/>
            <a:ext cx="1292341" cy="2677656"/>
          </a:xfrm>
          <a:prstGeom prst="rect">
            <a:avLst/>
          </a:prstGeom>
          <a:solidFill>
            <a:srgbClr val="FFCCCC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מספר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רכבים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רשומים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2022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(אלפים)</a:t>
            </a:r>
          </a:p>
        </p:txBody>
      </p:sp>
      <p:grpSp>
        <p:nvGrpSpPr>
          <p:cNvPr id="26" name="קבוצה 25">
            <a:extLst>
              <a:ext uri="{FF2B5EF4-FFF2-40B4-BE49-F238E27FC236}">
                <a16:creationId xmlns:a16="http://schemas.microsoft.com/office/drawing/2014/main" id="{122D0B22-4637-128C-5457-FFB57E286FE1}"/>
              </a:ext>
            </a:extLst>
          </p:cNvPr>
          <p:cNvGrpSpPr/>
          <p:nvPr/>
        </p:nvGrpSpPr>
        <p:grpSpPr>
          <a:xfrm>
            <a:off x="2456994" y="927100"/>
            <a:ext cx="6731069" cy="4458906"/>
            <a:chOff x="2456994" y="927100"/>
            <a:chExt cx="6731069" cy="4458906"/>
          </a:xfrm>
        </p:grpSpPr>
        <p:sp>
          <p:nvSpPr>
            <p:cNvPr id="70" name="תיבת טקסט 69">
              <a:extLst>
                <a:ext uri="{FF2B5EF4-FFF2-40B4-BE49-F238E27FC236}">
                  <a16:creationId xmlns:a16="http://schemas.microsoft.com/office/drawing/2014/main" id="{810EDFED-01ED-984F-15FA-2A37DFF5AB69}"/>
                </a:ext>
              </a:extLst>
            </p:cNvPr>
            <p:cNvSpPr txBox="1"/>
            <p:nvPr/>
          </p:nvSpPr>
          <p:spPr>
            <a:xfrm>
              <a:off x="3072732" y="1828800"/>
              <a:ext cx="510076" cy="461665"/>
            </a:xfrm>
            <a:prstGeom prst="rect">
              <a:avLst/>
            </a:prstGeom>
            <a:solidFill>
              <a:srgbClr val="00FF99"/>
            </a:solidFill>
            <a:ln>
              <a:noFill/>
            </a:ln>
          </p:spPr>
          <p:txBody>
            <a:bodyPr wrap="none" rtlCol="1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EV</a:t>
              </a:r>
              <a:endParaRPr kumimoji="0" lang="he-IL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" name="תיבת טקסט 4">
              <a:extLst>
                <a:ext uri="{FF2B5EF4-FFF2-40B4-BE49-F238E27FC236}">
                  <a16:creationId xmlns:a16="http://schemas.microsoft.com/office/drawing/2014/main" id="{1517EE28-6243-23C1-2F92-401222B0C2D2}"/>
                </a:ext>
              </a:extLst>
            </p:cNvPr>
            <p:cNvSpPr txBox="1"/>
            <p:nvPr/>
          </p:nvSpPr>
          <p:spPr>
            <a:xfrm>
              <a:off x="3007140" y="4764781"/>
              <a:ext cx="572126" cy="276999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(75)</a:t>
              </a:r>
            </a:p>
          </p:txBody>
        </p:sp>
        <p:sp>
          <p:nvSpPr>
            <p:cNvPr id="6" name="תיבת טקסט 5">
              <a:extLst>
                <a:ext uri="{FF2B5EF4-FFF2-40B4-BE49-F238E27FC236}">
                  <a16:creationId xmlns:a16="http://schemas.microsoft.com/office/drawing/2014/main" id="{C8872C5A-3242-A581-93C5-355E8F12C33A}"/>
                </a:ext>
              </a:extLst>
            </p:cNvPr>
            <p:cNvSpPr txBox="1"/>
            <p:nvPr/>
          </p:nvSpPr>
          <p:spPr>
            <a:xfrm>
              <a:off x="3657211" y="4756400"/>
              <a:ext cx="572126" cy="276999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(76)</a:t>
              </a:r>
            </a:p>
          </p:txBody>
        </p:sp>
        <p:sp>
          <p:nvSpPr>
            <p:cNvPr id="9" name="תיבת טקסט 8">
              <a:extLst>
                <a:ext uri="{FF2B5EF4-FFF2-40B4-BE49-F238E27FC236}">
                  <a16:creationId xmlns:a16="http://schemas.microsoft.com/office/drawing/2014/main" id="{66785FBB-94EF-5EB0-4321-086A59AC42FA}"/>
                </a:ext>
              </a:extLst>
            </p:cNvPr>
            <p:cNvSpPr txBox="1"/>
            <p:nvPr/>
          </p:nvSpPr>
          <p:spPr>
            <a:xfrm>
              <a:off x="4765287" y="4793733"/>
              <a:ext cx="1179675" cy="276999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(77)</a:t>
              </a:r>
            </a:p>
          </p:txBody>
        </p:sp>
        <p:sp>
          <p:nvSpPr>
            <p:cNvPr id="12" name="תיבת טקסט 11">
              <a:extLst>
                <a:ext uri="{FF2B5EF4-FFF2-40B4-BE49-F238E27FC236}">
                  <a16:creationId xmlns:a16="http://schemas.microsoft.com/office/drawing/2014/main" id="{C4A84F42-9F6C-BCC1-0613-02822988855A}"/>
                </a:ext>
              </a:extLst>
            </p:cNvPr>
            <p:cNvSpPr txBox="1"/>
            <p:nvPr/>
          </p:nvSpPr>
          <p:spPr>
            <a:xfrm>
              <a:off x="6472427" y="4647547"/>
              <a:ext cx="572126" cy="307777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(78)</a:t>
              </a:r>
            </a:p>
          </p:txBody>
        </p:sp>
        <p:sp>
          <p:nvSpPr>
            <p:cNvPr id="13" name="תיבת טקסט 12">
              <a:extLst>
                <a:ext uri="{FF2B5EF4-FFF2-40B4-BE49-F238E27FC236}">
                  <a16:creationId xmlns:a16="http://schemas.microsoft.com/office/drawing/2014/main" id="{6B4AE500-A6D0-E9CC-218A-F303FF687246}"/>
                </a:ext>
              </a:extLst>
            </p:cNvPr>
            <p:cNvSpPr txBox="1"/>
            <p:nvPr/>
          </p:nvSpPr>
          <p:spPr>
            <a:xfrm>
              <a:off x="7035132" y="5025900"/>
              <a:ext cx="572126" cy="307777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(79)</a:t>
              </a:r>
              <a:endParaRPr kumimoji="0" lang="he-IL" sz="1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4" name="תיבת טקסט 13">
              <a:extLst>
                <a:ext uri="{FF2B5EF4-FFF2-40B4-BE49-F238E27FC236}">
                  <a16:creationId xmlns:a16="http://schemas.microsoft.com/office/drawing/2014/main" id="{1A0F6924-5AE3-D57F-D98A-0AFD3DD8CC1B}"/>
                </a:ext>
              </a:extLst>
            </p:cNvPr>
            <p:cNvSpPr txBox="1"/>
            <p:nvPr/>
          </p:nvSpPr>
          <p:spPr>
            <a:xfrm>
              <a:off x="8029920" y="4908800"/>
              <a:ext cx="572126" cy="307777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(80)</a:t>
              </a:r>
              <a:endParaRPr kumimoji="0" lang="he-IL" sz="1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5" name="תיבת טקסט 14">
              <a:extLst>
                <a:ext uri="{FF2B5EF4-FFF2-40B4-BE49-F238E27FC236}">
                  <a16:creationId xmlns:a16="http://schemas.microsoft.com/office/drawing/2014/main" id="{63E814A9-B843-57F1-FBD3-D032537CD80E}"/>
                </a:ext>
              </a:extLst>
            </p:cNvPr>
            <p:cNvSpPr txBox="1"/>
            <p:nvPr/>
          </p:nvSpPr>
          <p:spPr>
            <a:xfrm>
              <a:off x="8615937" y="5078229"/>
              <a:ext cx="572126" cy="307777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400" dirty="0">
                  <a:solidFill>
                    <a:srgbClr val="FF0000"/>
                  </a:solidFill>
                  <a:latin typeface="Calibri" panose="020F0502020204030204"/>
                  <a:cs typeface="Arial" panose="020B0604020202020204" pitchFamily="34" charset="0"/>
                </a:rPr>
                <a:t>(PS)</a:t>
              </a:r>
              <a:endParaRPr kumimoji="0" lang="he-IL" sz="1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9" name="תיבת טקסט 18">
              <a:extLst>
                <a:ext uri="{FF2B5EF4-FFF2-40B4-BE49-F238E27FC236}">
                  <a16:creationId xmlns:a16="http://schemas.microsoft.com/office/drawing/2014/main" id="{1D2DE282-2ED1-B56D-5E2B-18DE33059DD1}"/>
                </a:ext>
              </a:extLst>
            </p:cNvPr>
            <p:cNvSpPr txBox="1"/>
            <p:nvPr/>
          </p:nvSpPr>
          <p:spPr>
            <a:xfrm>
              <a:off x="4785076" y="946345"/>
              <a:ext cx="526636" cy="186719"/>
            </a:xfrm>
            <a:custGeom>
              <a:avLst/>
              <a:gdLst>
                <a:gd name="connsiteX0" fmla="*/ 0 w 526636"/>
                <a:gd name="connsiteY0" fmla="*/ 0 h 186719"/>
                <a:gd name="connsiteX1" fmla="*/ 526636 w 526636"/>
                <a:gd name="connsiteY1" fmla="*/ 0 h 186719"/>
                <a:gd name="connsiteX2" fmla="*/ 526636 w 526636"/>
                <a:gd name="connsiteY2" fmla="*/ 186719 h 186719"/>
                <a:gd name="connsiteX3" fmla="*/ 0 w 526636"/>
                <a:gd name="connsiteY3" fmla="*/ 186719 h 186719"/>
                <a:gd name="connsiteX4" fmla="*/ 0 w 526636"/>
                <a:gd name="connsiteY4" fmla="*/ 0 h 186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6636" h="186719" fill="none" extrusionOk="0">
                  <a:moveTo>
                    <a:pt x="0" y="0"/>
                  </a:moveTo>
                  <a:cubicBezTo>
                    <a:pt x="152407" y="-30346"/>
                    <a:pt x="282237" y="5475"/>
                    <a:pt x="526636" y="0"/>
                  </a:cubicBezTo>
                  <a:cubicBezTo>
                    <a:pt x="545115" y="71436"/>
                    <a:pt x="509710" y="119932"/>
                    <a:pt x="526636" y="186719"/>
                  </a:cubicBezTo>
                  <a:cubicBezTo>
                    <a:pt x="330068" y="239846"/>
                    <a:pt x="191486" y="124181"/>
                    <a:pt x="0" y="186719"/>
                  </a:cubicBezTo>
                  <a:cubicBezTo>
                    <a:pt x="-21243" y="127963"/>
                    <a:pt x="5582" y="67633"/>
                    <a:pt x="0" y="0"/>
                  </a:cubicBezTo>
                  <a:close/>
                </a:path>
                <a:path w="526636" h="186719" stroke="0" extrusionOk="0">
                  <a:moveTo>
                    <a:pt x="0" y="0"/>
                  </a:moveTo>
                  <a:cubicBezTo>
                    <a:pt x="222613" y="-24767"/>
                    <a:pt x="392161" y="48926"/>
                    <a:pt x="526636" y="0"/>
                  </a:cubicBezTo>
                  <a:cubicBezTo>
                    <a:pt x="544861" y="53918"/>
                    <a:pt x="526219" y="94516"/>
                    <a:pt x="526636" y="186719"/>
                  </a:cubicBezTo>
                  <a:cubicBezTo>
                    <a:pt x="391653" y="232749"/>
                    <a:pt x="171189" y="144556"/>
                    <a:pt x="0" y="186719"/>
                  </a:cubicBezTo>
                  <a:cubicBezTo>
                    <a:pt x="-16706" y="116637"/>
                    <a:pt x="8751" y="43529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tx1"/>
              </a:solidFill>
              <a:extLst>
                <a:ext uri="{C807C97D-BFC1-408E-A445-0C87EB9F89A2}">
                  <ask:lineSketchStyleProps xmlns:ask="http://schemas.microsoft.com/office/drawing/2018/sketchyshapes" sd="1084110936">
                    <a:prstGeom prst="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txBody>
            <a:bodyPr wrap="square" rtlCol="1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0" name="תיבת טקסט 19">
              <a:extLst>
                <a:ext uri="{FF2B5EF4-FFF2-40B4-BE49-F238E27FC236}">
                  <a16:creationId xmlns:a16="http://schemas.microsoft.com/office/drawing/2014/main" id="{20221F41-A80D-1F9E-2973-F3D37BBEBCEC}"/>
                </a:ext>
              </a:extLst>
            </p:cNvPr>
            <p:cNvSpPr txBox="1"/>
            <p:nvPr/>
          </p:nvSpPr>
          <p:spPr>
            <a:xfrm>
              <a:off x="4759676" y="1289245"/>
              <a:ext cx="552036" cy="186719"/>
            </a:xfrm>
            <a:custGeom>
              <a:avLst/>
              <a:gdLst>
                <a:gd name="connsiteX0" fmla="*/ 0 w 552036"/>
                <a:gd name="connsiteY0" fmla="*/ 0 h 186719"/>
                <a:gd name="connsiteX1" fmla="*/ 552036 w 552036"/>
                <a:gd name="connsiteY1" fmla="*/ 0 h 186719"/>
                <a:gd name="connsiteX2" fmla="*/ 552036 w 552036"/>
                <a:gd name="connsiteY2" fmla="*/ 186719 h 186719"/>
                <a:gd name="connsiteX3" fmla="*/ 0 w 552036"/>
                <a:gd name="connsiteY3" fmla="*/ 186719 h 186719"/>
                <a:gd name="connsiteX4" fmla="*/ 0 w 552036"/>
                <a:gd name="connsiteY4" fmla="*/ 0 h 186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2036" h="186719" fill="none" extrusionOk="0">
                  <a:moveTo>
                    <a:pt x="0" y="0"/>
                  </a:moveTo>
                  <a:cubicBezTo>
                    <a:pt x="190073" y="-42313"/>
                    <a:pt x="396082" y="53832"/>
                    <a:pt x="552036" y="0"/>
                  </a:cubicBezTo>
                  <a:cubicBezTo>
                    <a:pt x="570515" y="71436"/>
                    <a:pt x="535110" y="119932"/>
                    <a:pt x="552036" y="186719"/>
                  </a:cubicBezTo>
                  <a:cubicBezTo>
                    <a:pt x="309984" y="194803"/>
                    <a:pt x="232876" y="161446"/>
                    <a:pt x="0" y="186719"/>
                  </a:cubicBezTo>
                  <a:cubicBezTo>
                    <a:pt x="-21243" y="127963"/>
                    <a:pt x="5582" y="67633"/>
                    <a:pt x="0" y="0"/>
                  </a:cubicBezTo>
                  <a:close/>
                </a:path>
                <a:path w="552036" h="186719" stroke="0" extrusionOk="0">
                  <a:moveTo>
                    <a:pt x="0" y="0"/>
                  </a:moveTo>
                  <a:cubicBezTo>
                    <a:pt x="243493" y="-16805"/>
                    <a:pt x="321236" y="27378"/>
                    <a:pt x="552036" y="0"/>
                  </a:cubicBezTo>
                  <a:cubicBezTo>
                    <a:pt x="570261" y="53918"/>
                    <a:pt x="551619" y="94516"/>
                    <a:pt x="552036" y="186719"/>
                  </a:cubicBezTo>
                  <a:cubicBezTo>
                    <a:pt x="366156" y="192962"/>
                    <a:pt x="136988" y="168781"/>
                    <a:pt x="0" y="186719"/>
                  </a:cubicBezTo>
                  <a:cubicBezTo>
                    <a:pt x="-16706" y="116637"/>
                    <a:pt x="8751" y="43529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tx1"/>
              </a:solidFill>
              <a:extLst>
                <a:ext uri="{C807C97D-BFC1-408E-A445-0C87EB9F89A2}">
                  <ask:lineSketchStyleProps xmlns:ask="http://schemas.microsoft.com/office/drawing/2018/sketchyshapes" sd="1084110936">
                    <a:prstGeom prst="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txBody>
            <a:bodyPr wrap="square" rtlCol="1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1" name="תיבת טקסט 20">
              <a:extLst>
                <a:ext uri="{FF2B5EF4-FFF2-40B4-BE49-F238E27FC236}">
                  <a16:creationId xmlns:a16="http://schemas.microsoft.com/office/drawing/2014/main" id="{92B31E74-E9AD-A268-1B62-77209935F415}"/>
                </a:ext>
              </a:extLst>
            </p:cNvPr>
            <p:cNvSpPr txBox="1"/>
            <p:nvPr/>
          </p:nvSpPr>
          <p:spPr>
            <a:xfrm>
              <a:off x="4772376" y="1644845"/>
              <a:ext cx="552036" cy="186719"/>
            </a:xfrm>
            <a:custGeom>
              <a:avLst/>
              <a:gdLst>
                <a:gd name="connsiteX0" fmla="*/ 0 w 552036"/>
                <a:gd name="connsiteY0" fmla="*/ 0 h 186719"/>
                <a:gd name="connsiteX1" fmla="*/ 552036 w 552036"/>
                <a:gd name="connsiteY1" fmla="*/ 0 h 186719"/>
                <a:gd name="connsiteX2" fmla="*/ 552036 w 552036"/>
                <a:gd name="connsiteY2" fmla="*/ 186719 h 186719"/>
                <a:gd name="connsiteX3" fmla="*/ 0 w 552036"/>
                <a:gd name="connsiteY3" fmla="*/ 186719 h 186719"/>
                <a:gd name="connsiteX4" fmla="*/ 0 w 552036"/>
                <a:gd name="connsiteY4" fmla="*/ 0 h 186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2036" h="186719" fill="none" extrusionOk="0">
                  <a:moveTo>
                    <a:pt x="0" y="0"/>
                  </a:moveTo>
                  <a:cubicBezTo>
                    <a:pt x="190073" y="-42313"/>
                    <a:pt x="396082" y="53832"/>
                    <a:pt x="552036" y="0"/>
                  </a:cubicBezTo>
                  <a:cubicBezTo>
                    <a:pt x="570515" y="71436"/>
                    <a:pt x="535110" y="119932"/>
                    <a:pt x="552036" y="186719"/>
                  </a:cubicBezTo>
                  <a:cubicBezTo>
                    <a:pt x="309984" y="194803"/>
                    <a:pt x="232876" y="161446"/>
                    <a:pt x="0" y="186719"/>
                  </a:cubicBezTo>
                  <a:cubicBezTo>
                    <a:pt x="-21243" y="127963"/>
                    <a:pt x="5582" y="67633"/>
                    <a:pt x="0" y="0"/>
                  </a:cubicBezTo>
                  <a:close/>
                </a:path>
                <a:path w="552036" h="186719" stroke="0" extrusionOk="0">
                  <a:moveTo>
                    <a:pt x="0" y="0"/>
                  </a:moveTo>
                  <a:cubicBezTo>
                    <a:pt x="243493" y="-16805"/>
                    <a:pt x="321236" y="27378"/>
                    <a:pt x="552036" y="0"/>
                  </a:cubicBezTo>
                  <a:cubicBezTo>
                    <a:pt x="570261" y="53918"/>
                    <a:pt x="551619" y="94516"/>
                    <a:pt x="552036" y="186719"/>
                  </a:cubicBezTo>
                  <a:cubicBezTo>
                    <a:pt x="366156" y="192962"/>
                    <a:pt x="136988" y="168781"/>
                    <a:pt x="0" y="186719"/>
                  </a:cubicBezTo>
                  <a:cubicBezTo>
                    <a:pt x="-16706" y="116637"/>
                    <a:pt x="8751" y="43529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tx1"/>
              </a:solidFill>
              <a:extLst>
                <a:ext uri="{C807C97D-BFC1-408E-A445-0C87EB9F89A2}">
                  <ask:lineSketchStyleProps xmlns:ask="http://schemas.microsoft.com/office/drawing/2018/sketchyshapes" sd="1084110936">
                    <a:prstGeom prst="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txBody>
            <a:bodyPr wrap="square" rtlCol="1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  <p:cxnSp>
          <p:nvCxnSpPr>
            <p:cNvPr id="24" name="מחבר ישר 23">
              <a:extLst>
                <a:ext uri="{FF2B5EF4-FFF2-40B4-BE49-F238E27FC236}">
                  <a16:creationId xmlns:a16="http://schemas.microsoft.com/office/drawing/2014/main" id="{BE2E7289-A60E-157C-CF77-2C4624AEAF4F}"/>
                </a:ext>
              </a:extLst>
            </p:cNvPr>
            <p:cNvCxnSpPr/>
            <p:nvPr/>
          </p:nvCxnSpPr>
          <p:spPr>
            <a:xfrm>
              <a:off x="2456994" y="927100"/>
              <a:ext cx="333306" cy="0"/>
            </a:xfrm>
            <a:prstGeom prst="line">
              <a:avLst/>
            </a:prstGeom>
            <a:ln w="2857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קבוצה 17">
            <a:extLst>
              <a:ext uri="{FF2B5EF4-FFF2-40B4-BE49-F238E27FC236}">
                <a16:creationId xmlns:a16="http://schemas.microsoft.com/office/drawing/2014/main" id="{5DBE05A7-8C86-4898-2DEE-8A74758B5401}"/>
              </a:ext>
            </a:extLst>
          </p:cNvPr>
          <p:cNvGrpSpPr/>
          <p:nvPr/>
        </p:nvGrpSpPr>
        <p:grpSpPr>
          <a:xfrm rot="371091">
            <a:off x="8335894" y="1162632"/>
            <a:ext cx="3920143" cy="3990989"/>
            <a:chOff x="3331298" y="1216403"/>
            <a:chExt cx="5943913" cy="4227404"/>
          </a:xfrm>
        </p:grpSpPr>
        <p:sp>
          <p:nvSpPr>
            <p:cNvPr id="23" name="Explosion 2 4">
              <a:extLst>
                <a:ext uri="{FF2B5EF4-FFF2-40B4-BE49-F238E27FC236}">
                  <a16:creationId xmlns:a16="http://schemas.microsoft.com/office/drawing/2014/main" id="{C54C7CAE-B5BC-3ECF-FFC6-4FEEA855A721}"/>
                </a:ext>
              </a:extLst>
            </p:cNvPr>
            <p:cNvSpPr/>
            <p:nvPr/>
          </p:nvSpPr>
          <p:spPr>
            <a:xfrm rot="4744420">
              <a:off x="4189553" y="358148"/>
              <a:ext cx="4227404" cy="5943913"/>
            </a:xfrm>
            <a:prstGeom prst="irregularSeal2">
              <a:avLst/>
            </a:prstGeom>
            <a:solidFill>
              <a:srgbClr val="FFCC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TextBox 3">
              <a:extLst>
                <a:ext uri="{FF2B5EF4-FFF2-40B4-BE49-F238E27FC236}">
                  <a16:creationId xmlns:a16="http://schemas.microsoft.com/office/drawing/2014/main" id="{F6B90D12-F0A2-4526-BA60-58806EA81063}"/>
                </a:ext>
              </a:extLst>
            </p:cNvPr>
            <p:cNvSpPr txBox="1"/>
            <p:nvPr/>
          </p:nvSpPr>
          <p:spPr>
            <a:xfrm rot="1024197">
              <a:off x="5458627" y="2626109"/>
              <a:ext cx="2206053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e-IL" sz="6000" b="1" dirty="0"/>
                <a:t>למה ?</a:t>
              </a:r>
              <a:endParaRPr lang="en-US" sz="60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1716196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תחתונה 1">
            <a:extLst>
              <a:ext uri="{FF2B5EF4-FFF2-40B4-BE49-F238E27FC236}">
                <a16:creationId xmlns:a16="http://schemas.microsoft.com/office/drawing/2014/main" id="{D2C5C00C-E612-AEC9-53E8-3AA756C65D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66483"/>
            <a:ext cx="4114800" cy="365125"/>
          </a:xfrm>
        </p:spPr>
        <p:txBody>
          <a:bodyPr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פנחס שכנר. חסרונות בשימוש מימן</a:t>
            </a:r>
          </a:p>
        </p:txBody>
      </p:sp>
      <p:sp>
        <p:nvSpPr>
          <p:cNvPr id="3" name="מציין מיקום של מספר שקופית 2">
            <a:extLst>
              <a:ext uri="{FF2B5EF4-FFF2-40B4-BE49-F238E27FC236}">
                <a16:creationId xmlns:a16="http://schemas.microsoft.com/office/drawing/2014/main" id="{380C1C32-7651-86A7-6605-E2B08C03D3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200" y="6451648"/>
            <a:ext cx="2743200" cy="365125"/>
          </a:xfrm>
        </p:spPr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E7B2D3-A8E1-4392-AEA3-16B2CE658653}" type="slidenum">
              <a:rPr kumimoji="0" lang="he-IL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he-IL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6" name="קבוצה 5">
            <a:extLst>
              <a:ext uri="{FF2B5EF4-FFF2-40B4-BE49-F238E27FC236}">
                <a16:creationId xmlns:a16="http://schemas.microsoft.com/office/drawing/2014/main" id="{33217664-D4C8-4CBD-C835-ADA309EF6A6B}"/>
              </a:ext>
            </a:extLst>
          </p:cNvPr>
          <p:cNvGrpSpPr/>
          <p:nvPr/>
        </p:nvGrpSpPr>
        <p:grpSpPr>
          <a:xfrm>
            <a:off x="1111201" y="32791"/>
            <a:ext cx="11136749" cy="971503"/>
            <a:chOff x="1111201" y="32791"/>
            <a:chExt cx="11136749" cy="97150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אליפסה 4">
                  <a:extLst>
                    <a:ext uri="{FF2B5EF4-FFF2-40B4-BE49-F238E27FC236}">
                      <a16:creationId xmlns:a16="http://schemas.microsoft.com/office/drawing/2014/main" id="{A6C30B04-6A77-0509-4511-510DDEEA30CA}"/>
                    </a:ext>
                  </a:extLst>
                </p:cNvPr>
                <p:cNvSpPr/>
                <p:nvPr/>
              </p:nvSpPr>
              <p:spPr>
                <a:xfrm>
                  <a:off x="4253129" y="32791"/>
                  <a:ext cx="7994821" cy="707886"/>
                </a:xfrm>
                <a:prstGeom prst="ellipse">
                  <a:avLst/>
                </a:prstGeom>
                <a:solidFill>
                  <a:srgbClr val="FFCCCC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lvl="0" algn="ctr">
                    <a:defRPr/>
                  </a:pPr>
                  <a:r>
                    <a:rPr lang="he-IL" sz="3600" b="1" dirty="0">
                      <a:solidFill>
                        <a:prstClr val="black"/>
                      </a:solidFill>
                    </a:rPr>
                    <a:t>יתרון</a:t>
                  </a:r>
                  <a:r>
                    <a:rPr kumimoji="0" lang="he-IL" sz="36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Arial" panose="020B0604020202020204" pitchFamily="34" charset="0"/>
                    </a:rPr>
                    <a:t> 1: יעילות אנרגטית </a:t>
                  </a:r>
                  <a14:m>
                    <m:oMath xmlns:m="http://schemas.openxmlformats.org/officeDocument/2006/math">
                      <m:r>
                        <a:rPr lang="en-US" sz="4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𝜀</m:t>
                      </m:r>
                    </m:oMath>
                  </a14:m>
                  <a:endParaRPr kumimoji="0" lang="he-IL" sz="4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5" name="אליפסה 4">
                  <a:extLst>
                    <a:ext uri="{FF2B5EF4-FFF2-40B4-BE49-F238E27FC236}">
                      <a16:creationId xmlns:a16="http://schemas.microsoft.com/office/drawing/2014/main" id="{A6C30B04-6A77-0509-4511-510DDEEA30C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53129" y="32791"/>
                  <a:ext cx="7994821" cy="707886"/>
                </a:xfrm>
                <a:prstGeom prst="ellipse">
                  <a:avLst/>
                </a:prstGeom>
                <a:blipFill>
                  <a:blip r:embed="rId3"/>
                  <a:stretch>
                    <a:fillRect b="-33613"/>
                  </a:stretch>
                </a:blipFill>
              </p:spPr>
              <p:txBody>
                <a:bodyPr/>
                <a:lstStyle/>
                <a:p>
                  <a:r>
                    <a:rPr lang="he-IL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13" name="קבוצה 12">
              <a:extLst>
                <a:ext uri="{FF2B5EF4-FFF2-40B4-BE49-F238E27FC236}">
                  <a16:creationId xmlns:a16="http://schemas.microsoft.com/office/drawing/2014/main" id="{B6A2EB8E-09D1-824F-1173-C1ADB986A47F}"/>
                </a:ext>
              </a:extLst>
            </p:cNvPr>
            <p:cNvGrpSpPr/>
            <p:nvPr/>
          </p:nvGrpSpPr>
          <p:grpSpPr>
            <a:xfrm>
              <a:off x="1111201" y="111742"/>
              <a:ext cx="3114689" cy="892552"/>
              <a:chOff x="162958" y="112667"/>
              <a:chExt cx="2490636" cy="892552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" name="תיבת טקסט 6">
                    <a:extLst>
                      <a:ext uri="{FF2B5EF4-FFF2-40B4-BE49-F238E27FC236}">
                        <a16:creationId xmlns:a16="http://schemas.microsoft.com/office/drawing/2014/main" id="{0815079E-274A-A426-BC4F-28FD2409EF64}"/>
                      </a:ext>
                    </a:extLst>
                  </p:cNvPr>
                  <p:cNvSpPr txBox="1"/>
                  <p:nvPr/>
                </p:nvSpPr>
                <p:spPr>
                  <a:xfrm>
                    <a:off x="162958" y="112667"/>
                    <a:ext cx="2174660" cy="892552"/>
                  </a:xfrm>
                  <a:prstGeom prst="rect">
                    <a:avLst/>
                  </a:prstGeom>
                  <a:solidFill>
                    <a:srgbClr val="00FF99"/>
                  </a:solidFill>
                  <a:ln>
                    <a:solidFill>
                      <a:schemeClr val="accent1"/>
                    </a:solidFill>
                  </a:ln>
                </p:spPr>
                <p:txBody>
                  <a:bodyPr wrap="square">
                    <a:spAutoFit/>
                  </a:bodyPr>
                  <a:lstStyle/>
                  <a:p>
                    <a:pPr marL="0" marR="0" lvl="0" indent="0" algn="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kumimoji="0" lang="en-US" sz="36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36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𝜀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kumimoji="0" lang="en-US" sz="36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EV</m:t>
                              </m:r>
                              <m:r>
                                <a:rPr kumimoji="0" lang="en-US" sz="36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 </m:t>
                              </m:r>
                            </m:sub>
                          </m:sSub>
                          <m:r>
                            <a:rPr kumimoji="0" lang="en-US" sz="3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~ </m:t>
                          </m:r>
                          <m:r>
                            <a:rPr kumimoji="0" lang="en-US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𝟕𝟕</m:t>
                          </m:r>
                          <m:r>
                            <a:rPr kumimoji="0" lang="en-US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%</m:t>
                          </m:r>
                        </m:oMath>
                      </m:oMathPara>
                    </a14:m>
                    <a:endParaRPr kumimoji="0" lang="en-US" sz="3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  <a:p>
                    <a:pPr marL="0" marR="0" lvl="0" indent="0" algn="l" defTabSz="914400" rtl="1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rPr>
                      <a:t>(</a:t>
                    </a:r>
                    <a:r>
                      <a: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rPr>
                      <a:t>grid to power at the wheels)</a:t>
                    </a:r>
                    <a:r>
                      <a: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rPr>
                      <a:t> </a:t>
                    </a:r>
                    <a:endParaRPr kumimoji="0" lang="he-IL" sz="16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7" name="תיבת טקסט 6">
                    <a:extLst>
                      <a:ext uri="{FF2B5EF4-FFF2-40B4-BE49-F238E27FC236}">
                        <a16:creationId xmlns:a16="http://schemas.microsoft.com/office/drawing/2014/main" id="{0815079E-274A-A426-BC4F-28FD2409EF64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62958" y="112667"/>
                    <a:ext cx="2174660" cy="892552"/>
                  </a:xfrm>
                  <a:prstGeom prst="rect">
                    <a:avLst/>
                  </a:prstGeom>
                  <a:blipFill>
                    <a:blip r:embed="rId4"/>
                    <a:stretch>
                      <a:fillRect l="-893" b="-6711"/>
                    </a:stretch>
                  </a:blipFill>
                  <a:ln>
                    <a:solidFill>
                      <a:schemeClr val="accent1"/>
                    </a:solidFill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19" name="תיבת טקסט 18">
                <a:extLst>
                  <a:ext uri="{FF2B5EF4-FFF2-40B4-BE49-F238E27FC236}">
                    <a16:creationId xmlns:a16="http://schemas.microsoft.com/office/drawing/2014/main" id="{BD7148F7-D5A4-6BD1-E77A-13DEE7FBBCDB}"/>
                  </a:ext>
                </a:extLst>
              </p:cNvPr>
              <p:cNvSpPr txBox="1"/>
              <p:nvPr/>
            </p:nvSpPr>
            <p:spPr>
              <a:xfrm>
                <a:off x="2255106" y="189128"/>
                <a:ext cx="398488" cy="307777"/>
              </a:xfrm>
              <a:prstGeom prst="rect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txBody>
              <a:bodyPr wrap="square" rtlCol="1">
                <a:sp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he-IL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Arial" panose="020B0604020202020204" pitchFamily="34" charset="0"/>
                  </a:rPr>
                  <a:t>(54)</a:t>
                </a:r>
              </a:p>
            </p:txBody>
          </p: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תיבת טקסט 26">
                <a:extLst>
                  <a:ext uri="{FF2B5EF4-FFF2-40B4-BE49-F238E27FC236}">
                    <a16:creationId xmlns:a16="http://schemas.microsoft.com/office/drawing/2014/main" id="{6150D8D6-CD75-142D-26B7-9F1E4C5BD837}"/>
                  </a:ext>
                </a:extLst>
              </p:cNvPr>
              <p:cNvSpPr txBox="1"/>
              <p:nvPr/>
            </p:nvSpPr>
            <p:spPr>
              <a:xfrm>
                <a:off x="1378153" y="1319927"/>
                <a:ext cx="10574359" cy="816634"/>
              </a:xfrm>
              <a:prstGeom prst="rect">
                <a:avLst/>
              </a:prstGeom>
              <a:solidFill>
                <a:srgbClr val="52E0FC"/>
              </a:solidFill>
              <a:ln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 algn="l" rtl="0"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3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3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𝜀</m:t>
                        </m:r>
                      </m:e>
                      <m:sub>
                        <m:r>
                          <m:rPr>
                            <m:sty m:val="p"/>
                          </m:rPr>
                          <a:rPr kumimoji="0" lang="en-US" sz="3600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HV</m:t>
                        </m:r>
                      </m:sub>
                    </m:sSub>
                    <m:r>
                      <a:rPr kumimoji="0" lang="en-US" sz="36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</m:t>
                    </m:r>
                  </m:oMath>
                </a14:m>
                <a:r>
                  <a:rPr kumimoji="0" lang="en-US" sz="3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=</a:t>
                </a:r>
                <a:r>
                  <a:rPr kumimoji="0" lang="en-US" sz="3600" b="0" i="0" u="none" strike="noStrike" kern="1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kumimoji="0" lang="en-US" sz="3600" b="0" i="1" u="none" strike="noStrike" kern="1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Arial" panose="020B0604020202020204" pitchFamily="34" charset="0"/>
                          </a:rPr>
                        </m:ctrlPr>
                      </m:sSubSupPr>
                      <m:e>
                        <m:r>
                          <a:rPr kumimoji="0" lang="en-US" sz="3600" b="0" i="1" u="none" strike="noStrike" kern="1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𝜀</m:t>
                        </m:r>
                      </m:e>
                      <m:sub>
                        <m:r>
                          <m:rPr>
                            <m:sty m:val="p"/>
                          </m:rPr>
                          <a:rPr kumimoji="0" lang="en-US" sz="3600" b="0" i="0" u="none" strike="noStrike" kern="1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Arial" panose="020B0604020202020204" pitchFamily="34" charset="0"/>
                          </a:rPr>
                          <m:t>hydrogen</m:t>
                        </m:r>
                      </m:sub>
                      <m:sup>
                        <m:r>
                          <m:rPr>
                            <m:sty m:val="p"/>
                          </m:rPr>
                          <a:rPr kumimoji="0" lang="en-US" sz="3600" b="0" i="0" u="none" strike="noStrike" kern="1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Arial" panose="020B0604020202020204" pitchFamily="34" charset="0"/>
                          </a:rPr>
                          <m:t>compress</m:t>
                        </m:r>
                      </m:sup>
                    </m:sSubSup>
                    <m:sSubSup>
                      <m:sSubSupPr>
                        <m:ctrlPr>
                          <a:rPr kumimoji="0" lang="en-US" sz="3600" b="0" i="1" u="none" strike="noStrike" kern="1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SupPr>
                      <m:e>
                        <m:r>
                          <a:rPr kumimoji="0" lang="en-US" sz="3600" b="0" i="0" u="none" strike="noStrike" kern="1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kumimoji="0" lang="en-US" sz="3600" b="0" i="0" u="none" strike="noStrike" kern="1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ε</m:t>
                        </m:r>
                      </m:e>
                      <m:sub>
                        <m:r>
                          <m:rPr>
                            <m:sty m:val="p"/>
                          </m:rPr>
                          <a:rPr kumimoji="0" lang="en-US" sz="3600" b="0" i="0" u="none" strike="noStrike" kern="1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Cell</m:t>
                        </m:r>
                      </m:sub>
                      <m:sup>
                        <m:r>
                          <m:rPr>
                            <m:sty m:val="p"/>
                          </m:rPr>
                          <a:rPr kumimoji="0" lang="en-US" sz="3600" b="0" i="0" u="none" strike="noStrike" kern="1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Fuel</m:t>
                        </m:r>
                      </m:sup>
                    </m:sSubSup>
                  </m:oMath>
                </a14:m>
                <a:r>
                  <a:rPr kumimoji="0" lang="en-US" sz="3600" b="0" i="1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+mn-ea"/>
                    <a:cs typeface="+mn-cs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6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3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𝜀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36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EV</m:t>
                        </m:r>
                        <m:r>
                          <a:rPr lang="en-US" sz="36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sub>
                    </m:sSub>
                    <m:r>
                      <a:rPr lang="en-US" sz="3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36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3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3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3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61</m:t>
                    </m:r>
                    <m:r>
                      <a:rPr lang="en-US" sz="3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en-US" sz="3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  <m:r>
                      <a:rPr lang="en-US" sz="3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a:rPr lang="en-US" sz="3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45</m:t>
                    </m:r>
                    <m:r>
                      <a:rPr lang="en-US" sz="3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en-US" sz="3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  <m:r>
                      <a:rPr lang="en-US" sz="3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a:rPr lang="en-US" sz="3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77</m:t>
                    </m:r>
                    <m:r>
                      <a:rPr lang="en-US" sz="3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3600" b="1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𝟐𝟏</m:t>
                    </m:r>
                    <m:r>
                      <a:rPr lang="en-US" sz="3600" b="1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%</m:t>
                    </m:r>
                  </m:oMath>
                </a14:m>
                <a:r>
                  <a:rPr lang="en-US" sz="4000" b="1" dirty="0">
                    <a:solidFill>
                      <a:prstClr val="black"/>
                    </a:solidFill>
                  </a:rPr>
                  <a:t>  </a:t>
                </a:r>
                <a:endParaRPr kumimoji="0" lang="he-IL" sz="36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7" name="תיבת טקסט 26">
                <a:extLst>
                  <a:ext uri="{FF2B5EF4-FFF2-40B4-BE49-F238E27FC236}">
                    <a16:creationId xmlns:a16="http://schemas.microsoft.com/office/drawing/2014/main" id="{6150D8D6-CD75-142D-26B7-9F1E4C5BD8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8153" y="1319927"/>
                <a:ext cx="10574359" cy="816634"/>
              </a:xfrm>
              <a:prstGeom prst="rect">
                <a:avLst/>
              </a:prstGeom>
              <a:blipFill>
                <a:blip r:embed="rId5"/>
                <a:stretch>
                  <a:fillRect t="-2963" b="-14815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4" name="קבוצה 13">
            <a:extLst>
              <a:ext uri="{FF2B5EF4-FFF2-40B4-BE49-F238E27FC236}">
                <a16:creationId xmlns:a16="http://schemas.microsoft.com/office/drawing/2014/main" id="{BF52F3AC-A20B-4590-4AD9-BAA942C1BF21}"/>
              </a:ext>
            </a:extLst>
          </p:cNvPr>
          <p:cNvGrpSpPr/>
          <p:nvPr/>
        </p:nvGrpSpPr>
        <p:grpSpPr>
          <a:xfrm>
            <a:off x="5051671" y="1978653"/>
            <a:ext cx="3503703" cy="1044347"/>
            <a:chOff x="5051671" y="1978653"/>
            <a:chExt cx="3503703" cy="104434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3" name="תיבת טקסט 52">
                  <a:extLst>
                    <a:ext uri="{FF2B5EF4-FFF2-40B4-BE49-F238E27FC236}">
                      <a16:creationId xmlns:a16="http://schemas.microsoft.com/office/drawing/2014/main" id="{43BB3405-FA8B-0F38-DCC1-C3DAA9BA6EA2}"/>
                    </a:ext>
                  </a:extLst>
                </p:cNvPr>
                <p:cNvSpPr txBox="1"/>
                <p:nvPr/>
              </p:nvSpPr>
              <p:spPr>
                <a:xfrm>
                  <a:off x="5920134" y="2378785"/>
                  <a:ext cx="2499745" cy="644215"/>
                </a:xfrm>
                <a:prstGeom prst="rect">
                  <a:avLst/>
                </a:prstGeom>
                <a:noFill/>
                <a:ln w="22225">
                  <a:solidFill>
                    <a:schemeClr val="tx1"/>
                  </a:solidFill>
                </a:ln>
              </p:spPr>
              <p:txBody>
                <a:bodyPr wrap="square" rtlCol="1">
                  <a:spAutoFit/>
                </a:bodyPr>
                <a:lstStyle/>
                <a:p>
                  <a:pPr marL="0" marR="0" lvl="0" indent="0" algn="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kumimoji="0" lang="en-US" sz="3200" b="0" i="1" u="none" strike="noStrike" kern="1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bSupPr>
                          <m:e>
                            <m:r>
                              <m:rPr>
                                <m:sty m:val="p"/>
                              </m:rPr>
                              <a:rPr kumimoji="0" lang="en-US" sz="3200" b="0" i="0" u="none" strike="noStrike" kern="1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ε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kumimoji="0" lang="en-US" sz="3200" b="0" i="0" u="none" strike="noStrike" kern="1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Cell</m:t>
                            </m:r>
                          </m:sub>
                          <m:sup>
                            <m:r>
                              <m:rPr>
                                <m:sty m:val="p"/>
                              </m:rPr>
                              <a:rPr kumimoji="0" lang="en-US" sz="3200" b="0" i="0" u="none" strike="noStrike" kern="1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Fuel</m:t>
                            </m:r>
                          </m:sup>
                        </m:sSubSup>
                        <m:r>
                          <a:rPr kumimoji="0" lang="en-US" sz="3200" b="0" i="1" u="none" strike="noStrike" kern="1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≤</m:t>
                        </m:r>
                        <m:r>
                          <a:rPr kumimoji="0" lang="en-US" sz="3200" b="0" i="1" u="none" strike="noStrike" kern="1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0</m:t>
                        </m:r>
                        <m:r>
                          <a:rPr kumimoji="0" lang="en-US" sz="3200" b="0" i="1" u="none" strike="noStrike" kern="1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.</m:t>
                        </m:r>
                        <m:r>
                          <a:rPr kumimoji="0" lang="en-US" sz="3200" b="0" i="1" u="none" strike="noStrike" kern="1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45</m:t>
                        </m:r>
                      </m:oMath>
                    </m:oMathPara>
                  </a14:m>
                  <a:endParaRPr kumimoji="0" lang="he-IL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53" name="תיבת טקסט 52">
                  <a:extLst>
                    <a:ext uri="{FF2B5EF4-FFF2-40B4-BE49-F238E27FC236}">
                      <a16:creationId xmlns:a16="http://schemas.microsoft.com/office/drawing/2014/main" id="{43BB3405-FA8B-0F38-DCC1-C3DAA9BA6EA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20134" y="2378785"/>
                  <a:ext cx="2499745" cy="644215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 w="22225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he-IL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2" name="מחבר חץ ישר 31">
              <a:extLst>
                <a:ext uri="{FF2B5EF4-FFF2-40B4-BE49-F238E27FC236}">
                  <a16:creationId xmlns:a16="http://schemas.microsoft.com/office/drawing/2014/main" id="{DB881155-38FF-06AB-18FB-D9BAB94BDF54}"/>
                </a:ext>
              </a:extLst>
            </p:cNvPr>
            <p:cNvCxnSpPr>
              <a:cxnSpLocks/>
              <a:stCxn id="53" idx="1"/>
            </p:cNvCxnSpPr>
            <p:nvPr/>
          </p:nvCxnSpPr>
          <p:spPr>
            <a:xfrm flipH="1" flipV="1">
              <a:off x="5051671" y="1978653"/>
              <a:ext cx="868463" cy="722240"/>
            </a:xfrm>
            <a:prstGeom prst="straightConnector1">
              <a:avLst/>
            </a:prstGeom>
            <a:ln w="5715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תיבת טקסט 3">
              <a:extLst>
                <a:ext uri="{FF2B5EF4-FFF2-40B4-BE49-F238E27FC236}">
                  <a16:creationId xmlns:a16="http://schemas.microsoft.com/office/drawing/2014/main" id="{1E24FFC4-0451-7A16-4560-A5A9F9A337A0}"/>
                </a:ext>
              </a:extLst>
            </p:cNvPr>
            <p:cNvSpPr txBox="1"/>
            <p:nvPr/>
          </p:nvSpPr>
          <p:spPr>
            <a:xfrm>
              <a:off x="7966133" y="2252183"/>
              <a:ext cx="589241" cy="307777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1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(58)</a:t>
              </a:r>
            </a:p>
          </p:txBody>
        </p:sp>
      </p:grpSp>
      <p:cxnSp>
        <p:nvCxnSpPr>
          <p:cNvPr id="41" name="מחבר: מרפקי 40">
            <a:extLst>
              <a:ext uri="{FF2B5EF4-FFF2-40B4-BE49-F238E27FC236}">
                <a16:creationId xmlns:a16="http://schemas.microsoft.com/office/drawing/2014/main" id="{E01BC894-7602-5797-207D-B1005BA0F71E}"/>
              </a:ext>
            </a:extLst>
          </p:cNvPr>
          <p:cNvCxnSpPr>
            <a:cxnSpLocks/>
          </p:cNvCxnSpPr>
          <p:nvPr/>
        </p:nvCxnSpPr>
        <p:spPr>
          <a:xfrm>
            <a:off x="3820302" y="688783"/>
            <a:ext cx="2284492" cy="959875"/>
          </a:xfrm>
          <a:prstGeom prst="bentConnector3">
            <a:avLst>
              <a:gd name="adj1" fmla="val 98127"/>
            </a:avLst>
          </a:prstGeom>
          <a:ln w="571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2" name="קבוצה 71">
            <a:extLst>
              <a:ext uri="{FF2B5EF4-FFF2-40B4-BE49-F238E27FC236}">
                <a16:creationId xmlns:a16="http://schemas.microsoft.com/office/drawing/2014/main" id="{B926863C-CAC0-BE71-68D6-A6F5385901FF}"/>
              </a:ext>
            </a:extLst>
          </p:cNvPr>
          <p:cNvGrpSpPr/>
          <p:nvPr/>
        </p:nvGrpSpPr>
        <p:grpSpPr>
          <a:xfrm>
            <a:off x="244304" y="2105783"/>
            <a:ext cx="8173163" cy="3369723"/>
            <a:chOff x="244304" y="2105783"/>
            <a:chExt cx="8173163" cy="3369723"/>
          </a:xfrm>
        </p:grpSpPr>
        <p:sp>
          <p:nvSpPr>
            <p:cNvPr id="12" name="אליפסה 11">
              <a:extLst>
                <a:ext uri="{FF2B5EF4-FFF2-40B4-BE49-F238E27FC236}">
                  <a16:creationId xmlns:a16="http://schemas.microsoft.com/office/drawing/2014/main" id="{36EBD4EA-D67B-FD5D-080C-7204A9B5C87A}"/>
                </a:ext>
              </a:extLst>
            </p:cNvPr>
            <p:cNvSpPr/>
            <p:nvPr/>
          </p:nvSpPr>
          <p:spPr>
            <a:xfrm>
              <a:off x="2120536" y="2797620"/>
              <a:ext cx="3554066" cy="2677886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8" name="מלבן: פינות מעוגלות 7">
              <a:extLst>
                <a:ext uri="{FF2B5EF4-FFF2-40B4-BE49-F238E27FC236}">
                  <a16:creationId xmlns:a16="http://schemas.microsoft.com/office/drawing/2014/main" id="{6882A2EC-7CD7-8E0C-6B32-AF39CC37CCCD}"/>
                </a:ext>
              </a:extLst>
            </p:cNvPr>
            <p:cNvSpPr/>
            <p:nvPr/>
          </p:nvSpPr>
          <p:spPr>
            <a:xfrm>
              <a:off x="2386520" y="3311219"/>
              <a:ext cx="2884157" cy="508961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Caloric value of </a:t>
              </a:r>
              <a:r>
                <a:rPr kumimoji="0" lang="en-US" sz="28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Aptos" panose="020B0004020202020204" pitchFamily="34" charset="0"/>
                  <a:cs typeface="Arial" panose="020B0604020202020204" pitchFamily="34" charset="0"/>
                </a:rPr>
                <a:t>H</a:t>
              </a:r>
              <a:r>
                <a:rPr kumimoji="0" lang="en-US" sz="2800" b="0" i="0" u="none" strike="noStrike" kern="1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Aptos" panose="020B0004020202020204" pitchFamily="34" charset="0"/>
                  <a:cs typeface="Arial" panose="020B0604020202020204" pitchFamily="34" charset="0"/>
                </a:rPr>
                <a:t>2</a:t>
              </a: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תיבת טקסט 19">
              <a:extLst>
                <a:ext uri="{FF2B5EF4-FFF2-40B4-BE49-F238E27FC236}">
                  <a16:creationId xmlns:a16="http://schemas.microsoft.com/office/drawing/2014/main" id="{9E1189D3-73E9-B020-72C0-A1C3621F4C11}"/>
                </a:ext>
              </a:extLst>
            </p:cNvPr>
            <p:cNvSpPr txBox="1"/>
            <p:nvPr/>
          </p:nvSpPr>
          <p:spPr>
            <a:xfrm>
              <a:off x="2886731" y="4526515"/>
              <a:ext cx="931665" cy="307777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txBody>
            <a:bodyPr wrap="none" rtlCol="1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400" dirty="0">
                  <a:solidFill>
                    <a:srgbClr val="FF0000"/>
                  </a:solidFill>
                  <a:latin typeface="Calibri" panose="020F0502020204030204"/>
                  <a:cs typeface="Arial" panose="020B0604020202020204" pitchFamily="34" charset="0"/>
                </a:rPr>
                <a:t>(55,56,57)</a:t>
              </a:r>
              <a:endParaRPr kumimoji="0" lang="he-IL" sz="1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תיבת טקסט 9">
                  <a:extLst>
                    <a:ext uri="{FF2B5EF4-FFF2-40B4-BE49-F238E27FC236}">
                      <a16:creationId xmlns:a16="http://schemas.microsoft.com/office/drawing/2014/main" id="{18CFD8B9-75D9-7211-D5C5-9B3F8EC691F4}"/>
                    </a:ext>
                  </a:extLst>
                </p:cNvPr>
                <p:cNvSpPr txBox="1"/>
                <p:nvPr/>
              </p:nvSpPr>
              <p:spPr>
                <a:xfrm flipH="1">
                  <a:off x="6115234" y="3510015"/>
                  <a:ext cx="2302233" cy="786882"/>
                </a:xfrm>
                <a:prstGeom prst="rect">
                  <a:avLst/>
                </a:prstGeom>
                <a:noFill/>
                <a:ln w="28575">
                  <a:noFill/>
                </a:ln>
              </p:spPr>
              <p:txBody>
                <a:bodyPr wrap="square" lIns="0" tIns="0" rIns="0" bIns="0" rtlCol="1">
                  <a:spAutoFit/>
                </a:bodyPr>
                <a:lstStyle/>
                <a:p>
                  <a:pPr marL="0" marR="0" lvl="0" indent="0" algn="l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 xmlns:m="http://schemas.openxmlformats.org/officeDocument/2006/math">
                      <m:f>
                        <m:fPr>
                          <m:ctrlPr>
                            <a:rPr kumimoji="0" lang="he-IL" sz="3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>
                                  <a:lumMod val="95000"/>
                                  <a:lumOff val="5000"/>
                                </a:prst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</a:rPr>
                          </m:ctrlPr>
                        </m:fPr>
                        <m:num>
                          <m:r>
                            <a:rPr kumimoji="0" lang="he-IL" sz="3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>
                                  <a:lumMod val="95000"/>
                                  <a:lumOff val="5000"/>
                                </a:prst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</a:rPr>
                            <m:t>33</m:t>
                          </m:r>
                          <m:r>
                            <a:rPr kumimoji="0" lang="he-IL" sz="3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>
                                  <a:lumMod val="95000"/>
                                  <a:lumOff val="5000"/>
                                </a:prst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</a:rPr>
                            <m:t>.</m:t>
                          </m:r>
                          <m:r>
                            <a:rPr kumimoji="0" lang="he-IL" sz="3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>
                                  <a:lumMod val="95000"/>
                                  <a:lumOff val="5000"/>
                                </a:prst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</a:rPr>
                            <m:t>3</m:t>
                          </m:r>
                        </m:num>
                        <m:den>
                          <m:r>
                            <a:rPr kumimoji="0" lang="he-IL" sz="3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>
                                  <a:lumMod val="95000"/>
                                  <a:lumOff val="5000"/>
                                </a:prst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</a:rPr>
                            <m:t>53</m:t>
                          </m:r>
                          <m:r>
                            <a:rPr kumimoji="0" lang="he-IL" sz="3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>
                                  <a:lumMod val="95000"/>
                                  <a:lumOff val="5000"/>
                                </a:prst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</a:rPr>
                            <m:t>+</m:t>
                          </m:r>
                          <m:r>
                            <a:rPr kumimoji="0" lang="he-IL" sz="3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>
                                  <a:lumMod val="95000"/>
                                  <a:lumOff val="5000"/>
                                </a:prst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</a:rPr>
                            <m:t>1</m:t>
                          </m:r>
                          <m:r>
                            <a:rPr kumimoji="0" lang="he-IL" sz="3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>
                                  <a:lumMod val="95000"/>
                                  <a:lumOff val="5000"/>
                                </a:prst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</a:rPr>
                            <m:t>.</m:t>
                          </m:r>
                          <m:r>
                            <a:rPr kumimoji="0" lang="he-IL" sz="3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>
                                  <a:lumMod val="95000"/>
                                  <a:lumOff val="5000"/>
                                </a:prst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</a:rPr>
                            <m:t>7</m:t>
                          </m:r>
                        </m:den>
                      </m:f>
                    </m:oMath>
                  </a14:m>
                  <a:r>
                    <a:rPr kumimoji="0" lang="en-US" sz="3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>
                          <a:lumMod val="95000"/>
                          <a:lumOff val="5000"/>
                        </a:prstClr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 = 0.61</a:t>
                  </a:r>
                  <a:endParaRPr kumimoji="0" lang="he-IL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95000"/>
                        <a:lumOff val="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10" name="תיבת טקסט 9">
                  <a:extLst>
                    <a:ext uri="{FF2B5EF4-FFF2-40B4-BE49-F238E27FC236}">
                      <a16:creationId xmlns:a16="http://schemas.microsoft.com/office/drawing/2014/main" id="{18CFD8B9-75D9-7211-D5C5-9B3F8EC691F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flipH="1">
                  <a:off x="6115234" y="3510015"/>
                  <a:ext cx="2302233" cy="786882"/>
                </a:xfrm>
                <a:prstGeom prst="rect">
                  <a:avLst/>
                </a:prstGeom>
                <a:blipFill>
                  <a:blip r:embed="rId7"/>
                  <a:stretch>
                    <a:fillRect r="-6614" b="-14729"/>
                  </a:stretch>
                </a:blipFill>
                <a:ln w="28575">
                  <a:noFill/>
                </a:ln>
              </p:spPr>
              <p:txBody>
                <a:bodyPr/>
                <a:lstStyle/>
                <a:p>
                  <a:r>
                    <a:rPr lang="he-IL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תיבת טקסט 23">
                  <a:extLst>
                    <a:ext uri="{FF2B5EF4-FFF2-40B4-BE49-F238E27FC236}">
                      <a16:creationId xmlns:a16="http://schemas.microsoft.com/office/drawing/2014/main" id="{0D5D0D4A-7734-628F-BD53-71A8CE35C6FD}"/>
                    </a:ext>
                  </a:extLst>
                </p:cNvPr>
                <p:cNvSpPr txBox="1"/>
                <p:nvPr/>
              </p:nvSpPr>
              <p:spPr>
                <a:xfrm>
                  <a:off x="244304" y="3609206"/>
                  <a:ext cx="1650575" cy="639214"/>
                </a:xfrm>
                <a:prstGeom prst="rect">
                  <a:avLst/>
                </a:prstGeom>
                <a:noFill/>
                <a:ln w="22225">
                  <a:solidFill>
                    <a:schemeClr val="tx1"/>
                  </a:solidFill>
                </a:ln>
              </p:spPr>
              <p:txBody>
                <a:bodyPr wrap="square" rtlCol="1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kumimoji="0" lang="en-US" sz="2800" b="0" i="1" u="none" strike="noStrike" kern="1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Arial" panose="020B0604020202020204" pitchFamily="34" charset="0"/>
                              </a:rPr>
                            </m:ctrlPr>
                          </m:sSubSupPr>
                          <m:e>
                            <m:r>
                              <a:rPr kumimoji="0" lang="en-US" sz="2800" b="0" i="1" u="none" strike="noStrike" kern="1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𝜀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kumimoji="0" lang="en-US" sz="2800" b="0" i="0" u="none" strike="noStrike" kern="1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Arial" panose="020B0604020202020204" pitchFamily="34" charset="0"/>
                              </a:rPr>
                              <m:t>hydrogen</m:t>
                            </m:r>
                          </m:sub>
                          <m:sup>
                            <m:r>
                              <m:rPr>
                                <m:sty m:val="p"/>
                              </m:rPr>
                              <a:rPr kumimoji="0" lang="en-US" sz="2800" b="0" i="0" u="none" strike="noStrike" kern="1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Arial" panose="020B0604020202020204" pitchFamily="34" charset="0"/>
                              </a:rPr>
                              <m:t>compress</m:t>
                            </m:r>
                          </m:sup>
                        </m:sSubSup>
                      </m:oMath>
                    </m:oMathPara>
                  </a14:m>
                  <a:endParaRPr kumimoji="0" lang="he-IL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24" name="תיבת טקסט 23">
                  <a:extLst>
                    <a:ext uri="{FF2B5EF4-FFF2-40B4-BE49-F238E27FC236}">
                      <a16:creationId xmlns:a16="http://schemas.microsoft.com/office/drawing/2014/main" id="{0D5D0D4A-7734-628F-BD53-71A8CE35C6F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4304" y="3609206"/>
                  <a:ext cx="1650575" cy="639214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  <a:ln w="22225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he-IL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1" name="תיבת טקסט 30">
              <a:extLst>
                <a:ext uri="{FF2B5EF4-FFF2-40B4-BE49-F238E27FC236}">
                  <a16:creationId xmlns:a16="http://schemas.microsoft.com/office/drawing/2014/main" id="{7296A65D-F22D-7238-0E5D-D893EB8490B8}"/>
                </a:ext>
              </a:extLst>
            </p:cNvPr>
            <p:cNvSpPr txBox="1"/>
            <p:nvPr/>
          </p:nvSpPr>
          <p:spPr>
            <a:xfrm>
              <a:off x="2029195" y="3591377"/>
              <a:ext cx="357325" cy="58477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=</a:t>
              </a:r>
            </a:p>
          </p:txBody>
        </p:sp>
        <p:cxnSp>
          <p:nvCxnSpPr>
            <p:cNvPr id="33" name="מחבר ישר 32">
              <a:extLst>
                <a:ext uri="{FF2B5EF4-FFF2-40B4-BE49-F238E27FC236}">
                  <a16:creationId xmlns:a16="http://schemas.microsoft.com/office/drawing/2014/main" id="{C6F9B49F-BB0F-0541-BF9F-87616FE4F049}"/>
                </a:ext>
              </a:extLst>
            </p:cNvPr>
            <p:cNvCxnSpPr>
              <a:cxnSpLocks/>
            </p:cNvCxnSpPr>
            <p:nvPr/>
          </p:nvCxnSpPr>
          <p:spPr>
            <a:xfrm>
              <a:off x="2345730" y="3935711"/>
              <a:ext cx="3138922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תיבת טקסט 38">
              <a:extLst>
                <a:ext uri="{FF2B5EF4-FFF2-40B4-BE49-F238E27FC236}">
                  <a16:creationId xmlns:a16="http://schemas.microsoft.com/office/drawing/2014/main" id="{5EEEA796-9171-93A5-40C3-68A24A45B93D}"/>
                </a:ext>
              </a:extLst>
            </p:cNvPr>
            <p:cNvSpPr txBox="1"/>
            <p:nvPr/>
          </p:nvSpPr>
          <p:spPr>
            <a:xfrm>
              <a:off x="5714813" y="3625339"/>
              <a:ext cx="357324" cy="58477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=  </a:t>
              </a:r>
            </a:p>
          </p:txBody>
        </p:sp>
        <p:sp>
          <p:nvSpPr>
            <p:cNvPr id="43" name="תיבת טקסט 42">
              <a:extLst>
                <a:ext uri="{FF2B5EF4-FFF2-40B4-BE49-F238E27FC236}">
                  <a16:creationId xmlns:a16="http://schemas.microsoft.com/office/drawing/2014/main" id="{41089D47-28B9-26C0-59B9-0E97D1CE77B8}"/>
                </a:ext>
              </a:extLst>
            </p:cNvPr>
            <p:cNvSpPr txBox="1"/>
            <p:nvPr/>
          </p:nvSpPr>
          <p:spPr>
            <a:xfrm>
              <a:off x="2390410" y="4014392"/>
              <a:ext cx="3288696" cy="5395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1">
              <a:spAutoFit/>
            </a:bodyPr>
            <a:lstStyle/>
            <a:p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Electrolysing H</a:t>
              </a:r>
              <a:r>
                <a:rPr kumimoji="0" lang="en-US" sz="2800" b="0" i="0" u="none" strike="noStrike" kern="1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Arial" panose="020B0604020202020204" pitchFamily="34" charset="0"/>
                </a:rPr>
                <a:t>2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O + P</a:t>
              </a:r>
              <a:endParaRPr kumimoji="0" lang="he-IL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9" name="תיבת טקסט 58">
              <a:extLst>
                <a:ext uri="{FF2B5EF4-FFF2-40B4-BE49-F238E27FC236}">
                  <a16:creationId xmlns:a16="http://schemas.microsoft.com/office/drawing/2014/main" id="{06898AAE-CC61-28F5-D0F1-31F4C4070419}"/>
                </a:ext>
              </a:extLst>
            </p:cNvPr>
            <p:cNvSpPr txBox="1"/>
            <p:nvPr/>
          </p:nvSpPr>
          <p:spPr>
            <a:xfrm>
              <a:off x="4472974" y="4558295"/>
              <a:ext cx="1089602" cy="646331"/>
            </a:xfrm>
            <a:prstGeom prst="rect">
              <a:avLst/>
            </a:prstGeom>
            <a:solidFill>
              <a:srgbClr val="52E0FC"/>
            </a:solidFill>
            <a:ln>
              <a:solidFill>
                <a:schemeClr val="tx1"/>
              </a:solidFill>
            </a:ln>
          </p:spPr>
          <p:txBody>
            <a:bodyPr wrap="square" rtlCol="1">
              <a:spAutoFit/>
            </a:bodyPr>
            <a:lstStyle/>
            <a:p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P(Mirai)</a:t>
              </a:r>
            </a:p>
            <a:p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700 Atm.</a:t>
              </a: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8" name="תיבת טקסט 37">
              <a:extLst>
                <a:ext uri="{FF2B5EF4-FFF2-40B4-BE49-F238E27FC236}">
                  <a16:creationId xmlns:a16="http://schemas.microsoft.com/office/drawing/2014/main" id="{EB79C165-5640-4C72-A5F6-BCBDC2E5B9E2}"/>
                </a:ext>
              </a:extLst>
            </p:cNvPr>
            <p:cNvSpPr txBox="1"/>
            <p:nvPr/>
          </p:nvSpPr>
          <p:spPr>
            <a:xfrm>
              <a:off x="3100125" y="2945960"/>
              <a:ext cx="1557914" cy="369332"/>
            </a:xfrm>
            <a:prstGeom prst="rect">
              <a:avLst/>
            </a:prstGeom>
            <a:solidFill>
              <a:srgbClr val="52E0FC"/>
            </a:solidFill>
            <a:ln>
              <a:solidFill>
                <a:schemeClr val="tx1"/>
              </a:solidFill>
            </a:ln>
          </p:spPr>
          <p:txBody>
            <a:bodyPr wrap="square" rtlCol="1">
              <a:spAutoFit/>
            </a:bodyPr>
            <a:lstStyle/>
            <a:p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Roboto" panose="02000000000000000000" pitchFamily="2" charset="0"/>
                  <a:ea typeface="+mn-ea"/>
                  <a:cs typeface="+mn-cs"/>
                </a:rPr>
                <a:t>(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Roboto" panose="02000000000000000000" pitchFamily="2" charset="0"/>
                  <a:ea typeface="+mn-ea"/>
                  <a:cs typeface="+mn-cs"/>
                </a:rPr>
                <a:t>KWh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Roboto" panose="02000000000000000000" pitchFamily="2" charset="0"/>
                  <a:ea typeface="+mn-ea"/>
                  <a:cs typeface="+mn-cs"/>
                </a:rPr>
                <a:t>/Kg </a:t>
              </a:r>
              <a:r>
                <a:rPr kumimoji="0" lang="en-US" sz="18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Arial" panose="020B0604020202020204" pitchFamily="34" charset="0"/>
                </a:rPr>
                <a:t>H</a:t>
              </a:r>
              <a:r>
                <a:rPr kumimoji="0" lang="en-US" sz="1800" b="0" i="0" u="none" strike="noStrike" kern="1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Arial" panose="020B0604020202020204" pitchFamily="34" charset="0"/>
                </a:rPr>
                <a:t>2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Roboto" panose="02000000000000000000" pitchFamily="2" charset="0"/>
                  <a:ea typeface="+mn-ea"/>
                  <a:cs typeface="+mn-cs"/>
                </a:rPr>
                <a:t>)</a:t>
              </a:r>
            </a:p>
          </p:txBody>
        </p:sp>
        <p:sp>
          <p:nvSpPr>
            <p:cNvPr id="60" name="תיבת טקסט 59">
              <a:extLst>
                <a:ext uri="{FF2B5EF4-FFF2-40B4-BE49-F238E27FC236}">
                  <a16:creationId xmlns:a16="http://schemas.microsoft.com/office/drawing/2014/main" id="{4F46A81C-23A5-AB82-9B8B-1CA5E0F96D6E}"/>
                </a:ext>
              </a:extLst>
            </p:cNvPr>
            <p:cNvSpPr txBox="1"/>
            <p:nvPr/>
          </p:nvSpPr>
          <p:spPr>
            <a:xfrm>
              <a:off x="5439547" y="4579961"/>
              <a:ext cx="458063" cy="307777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txBody>
            <a:bodyPr wrap="none" rtlCol="1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(70)</a:t>
              </a:r>
            </a:p>
          </p:txBody>
        </p:sp>
        <p:cxnSp>
          <p:nvCxnSpPr>
            <p:cNvPr id="30" name="מחבר חץ ישר 29">
              <a:extLst>
                <a:ext uri="{FF2B5EF4-FFF2-40B4-BE49-F238E27FC236}">
                  <a16:creationId xmlns:a16="http://schemas.microsoft.com/office/drawing/2014/main" id="{C3211ECE-31C4-3388-9D24-692CC85E27E7}"/>
                </a:ext>
              </a:extLst>
            </p:cNvPr>
            <p:cNvCxnSpPr>
              <a:cxnSpLocks/>
              <a:stCxn id="24" idx="0"/>
            </p:cNvCxnSpPr>
            <p:nvPr/>
          </p:nvCxnSpPr>
          <p:spPr>
            <a:xfrm flipV="1">
              <a:off x="1069592" y="2105783"/>
              <a:ext cx="1673931" cy="1503423"/>
            </a:xfrm>
            <a:prstGeom prst="straightConnector1">
              <a:avLst/>
            </a:prstGeom>
            <a:ln w="5715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תיבת טקסט 70">
              <a:extLst>
                <a:ext uri="{FF2B5EF4-FFF2-40B4-BE49-F238E27FC236}">
                  <a16:creationId xmlns:a16="http://schemas.microsoft.com/office/drawing/2014/main" id="{621A5565-0473-4B75-2428-F6302A5F50A8}"/>
                </a:ext>
              </a:extLst>
            </p:cNvPr>
            <p:cNvSpPr txBox="1"/>
            <p:nvPr/>
          </p:nvSpPr>
          <p:spPr>
            <a:xfrm>
              <a:off x="4757051" y="2981134"/>
              <a:ext cx="589241" cy="307777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1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(57)</a:t>
              </a:r>
            </a:p>
          </p:txBody>
        </p:sp>
      </p:grpSp>
      <p:grpSp>
        <p:nvGrpSpPr>
          <p:cNvPr id="9" name="קבוצה 8">
            <a:extLst>
              <a:ext uri="{FF2B5EF4-FFF2-40B4-BE49-F238E27FC236}">
                <a16:creationId xmlns:a16="http://schemas.microsoft.com/office/drawing/2014/main" id="{43A61872-438A-DD36-857C-C1F0D136AFEE}"/>
              </a:ext>
            </a:extLst>
          </p:cNvPr>
          <p:cNvGrpSpPr/>
          <p:nvPr/>
        </p:nvGrpSpPr>
        <p:grpSpPr>
          <a:xfrm>
            <a:off x="9710779" y="1952751"/>
            <a:ext cx="2302233" cy="1973020"/>
            <a:chOff x="9710779" y="1952751"/>
            <a:chExt cx="2302233" cy="1973020"/>
          </a:xfrm>
        </p:grpSpPr>
        <p:sp>
          <p:nvSpPr>
            <p:cNvPr id="61" name="תיבת טקסט 60">
              <a:extLst>
                <a:ext uri="{FF2B5EF4-FFF2-40B4-BE49-F238E27FC236}">
                  <a16:creationId xmlns:a16="http://schemas.microsoft.com/office/drawing/2014/main" id="{4372D2B6-5B41-BF9D-46C7-4E65B8BB37EB}"/>
                </a:ext>
              </a:extLst>
            </p:cNvPr>
            <p:cNvSpPr txBox="1"/>
            <p:nvPr/>
          </p:nvSpPr>
          <p:spPr>
            <a:xfrm>
              <a:off x="9710779" y="2602332"/>
              <a:ext cx="2302233" cy="132343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בפועל:</a:t>
              </a:r>
            </a:p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 </a:t>
              </a:r>
              <a:r>
                <a:rPr lang="he-IL" sz="4000" dirty="0">
                  <a:solidFill>
                    <a:prstClr val="black"/>
                  </a:solidFill>
                  <a:latin typeface="Calibri" panose="020F0502020204030204"/>
                  <a:cs typeface="Arial" panose="020B0604020202020204" pitchFamily="34" charset="0"/>
                </a:rPr>
                <a:t>נ</a:t>
              </a:r>
              <a:r>
                <a:rPr kumimoji="0" lang="he-IL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מוך מזה!</a:t>
              </a:r>
            </a:p>
          </p:txBody>
        </p:sp>
        <p:sp>
          <p:nvSpPr>
            <p:cNvPr id="73" name="חץ: למעלה 72">
              <a:extLst>
                <a:ext uri="{FF2B5EF4-FFF2-40B4-BE49-F238E27FC236}">
                  <a16:creationId xmlns:a16="http://schemas.microsoft.com/office/drawing/2014/main" id="{1E8B34F7-1C1D-4C76-C31C-7EFBB8EF58CB}"/>
                </a:ext>
              </a:extLst>
            </p:cNvPr>
            <p:cNvSpPr/>
            <p:nvPr/>
          </p:nvSpPr>
          <p:spPr>
            <a:xfrm>
              <a:off x="10689773" y="1952751"/>
              <a:ext cx="484632" cy="763059"/>
            </a:xfrm>
            <a:prstGeom prst="upArrow">
              <a:avLst/>
            </a:prstGeom>
            <a:solidFill>
              <a:srgbClr val="FFCC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</p:spTree>
    <p:extLst>
      <p:ext uri="{BB962C8B-B14F-4D97-AF65-F5344CB8AC3E}">
        <p14:creationId xmlns:p14="http://schemas.microsoft.com/office/powerpoint/2010/main" val="677339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תחתונה 1">
            <a:extLst>
              <a:ext uri="{FF2B5EF4-FFF2-40B4-BE49-F238E27FC236}">
                <a16:creationId xmlns:a16="http://schemas.microsoft.com/office/drawing/2014/main" id="{305B133D-1FB3-8831-61FB-53E8A5B4A2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26686"/>
            <a:ext cx="4114800" cy="365125"/>
          </a:xfrm>
        </p:spPr>
        <p:txBody>
          <a:bodyPr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פנחס שכנר. חסרונות בשימוש מימן</a:t>
            </a:r>
          </a:p>
        </p:txBody>
      </p:sp>
      <p:sp>
        <p:nvSpPr>
          <p:cNvPr id="3" name="מציין מיקום של מספר שקופית 2">
            <a:extLst>
              <a:ext uri="{FF2B5EF4-FFF2-40B4-BE49-F238E27FC236}">
                <a16:creationId xmlns:a16="http://schemas.microsoft.com/office/drawing/2014/main" id="{8367EBD8-DD64-36F4-8C1A-196F1F05ED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200" y="6436734"/>
            <a:ext cx="2743200" cy="365125"/>
          </a:xfrm>
        </p:spPr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E7B2D3-A8E1-4392-AEA3-16B2CE658653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he-IL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4" name="טבלה 3">
            <a:extLst>
              <a:ext uri="{FF2B5EF4-FFF2-40B4-BE49-F238E27FC236}">
                <a16:creationId xmlns:a16="http://schemas.microsoft.com/office/drawing/2014/main" id="{6D8A20D8-B86F-5953-5329-05F888BB0D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786479"/>
              </p:ext>
            </p:extLst>
          </p:nvPr>
        </p:nvGraphicFramePr>
        <p:xfrm>
          <a:off x="111670" y="595014"/>
          <a:ext cx="8268970" cy="573532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531495">
                  <a:extLst>
                    <a:ext uri="{9D8B030D-6E8A-4147-A177-3AD203B41FA5}">
                      <a16:colId xmlns:a16="http://schemas.microsoft.com/office/drawing/2014/main" val="918832445"/>
                    </a:ext>
                  </a:extLst>
                </a:gridCol>
                <a:gridCol w="531495">
                  <a:extLst>
                    <a:ext uri="{9D8B030D-6E8A-4147-A177-3AD203B41FA5}">
                      <a16:colId xmlns:a16="http://schemas.microsoft.com/office/drawing/2014/main" val="3310558889"/>
                    </a:ext>
                  </a:extLst>
                </a:gridCol>
                <a:gridCol w="531495">
                  <a:extLst>
                    <a:ext uri="{9D8B030D-6E8A-4147-A177-3AD203B41FA5}">
                      <a16:colId xmlns:a16="http://schemas.microsoft.com/office/drawing/2014/main" val="3405024443"/>
                    </a:ext>
                  </a:extLst>
                </a:gridCol>
                <a:gridCol w="531495">
                  <a:extLst>
                    <a:ext uri="{9D8B030D-6E8A-4147-A177-3AD203B41FA5}">
                      <a16:colId xmlns:a16="http://schemas.microsoft.com/office/drawing/2014/main" val="2713722906"/>
                    </a:ext>
                  </a:extLst>
                </a:gridCol>
                <a:gridCol w="531495">
                  <a:extLst>
                    <a:ext uri="{9D8B030D-6E8A-4147-A177-3AD203B41FA5}">
                      <a16:colId xmlns:a16="http://schemas.microsoft.com/office/drawing/2014/main" val="2515831633"/>
                    </a:ext>
                  </a:extLst>
                </a:gridCol>
                <a:gridCol w="220195">
                  <a:extLst>
                    <a:ext uri="{9D8B030D-6E8A-4147-A177-3AD203B41FA5}">
                      <a16:colId xmlns:a16="http://schemas.microsoft.com/office/drawing/2014/main" val="4190240005"/>
                    </a:ext>
                  </a:extLst>
                </a:gridCol>
                <a:gridCol w="842795">
                  <a:extLst>
                    <a:ext uri="{9D8B030D-6E8A-4147-A177-3AD203B41FA5}">
                      <a16:colId xmlns:a16="http://schemas.microsoft.com/office/drawing/2014/main" val="1953020603"/>
                    </a:ext>
                  </a:extLst>
                </a:gridCol>
                <a:gridCol w="246380">
                  <a:extLst>
                    <a:ext uri="{9D8B030D-6E8A-4147-A177-3AD203B41FA5}">
                      <a16:colId xmlns:a16="http://schemas.microsoft.com/office/drawing/2014/main" val="1546075825"/>
                    </a:ext>
                  </a:extLst>
                </a:gridCol>
                <a:gridCol w="246380">
                  <a:extLst>
                    <a:ext uri="{9D8B030D-6E8A-4147-A177-3AD203B41FA5}">
                      <a16:colId xmlns:a16="http://schemas.microsoft.com/office/drawing/2014/main" val="372434606"/>
                    </a:ext>
                  </a:extLst>
                </a:gridCol>
                <a:gridCol w="854710">
                  <a:extLst>
                    <a:ext uri="{9D8B030D-6E8A-4147-A177-3AD203B41FA5}">
                      <a16:colId xmlns:a16="http://schemas.microsoft.com/office/drawing/2014/main" val="390023921"/>
                    </a:ext>
                  </a:extLst>
                </a:gridCol>
                <a:gridCol w="531495">
                  <a:extLst>
                    <a:ext uri="{9D8B030D-6E8A-4147-A177-3AD203B41FA5}">
                      <a16:colId xmlns:a16="http://schemas.microsoft.com/office/drawing/2014/main" val="1854259853"/>
                    </a:ext>
                  </a:extLst>
                </a:gridCol>
                <a:gridCol w="531495">
                  <a:extLst>
                    <a:ext uri="{9D8B030D-6E8A-4147-A177-3AD203B41FA5}">
                      <a16:colId xmlns:a16="http://schemas.microsoft.com/office/drawing/2014/main" val="2878557478"/>
                    </a:ext>
                  </a:extLst>
                </a:gridCol>
                <a:gridCol w="531495">
                  <a:extLst>
                    <a:ext uri="{9D8B030D-6E8A-4147-A177-3AD203B41FA5}">
                      <a16:colId xmlns:a16="http://schemas.microsoft.com/office/drawing/2014/main" val="1649864980"/>
                    </a:ext>
                  </a:extLst>
                </a:gridCol>
                <a:gridCol w="297180">
                  <a:extLst>
                    <a:ext uri="{9D8B030D-6E8A-4147-A177-3AD203B41FA5}">
                      <a16:colId xmlns:a16="http://schemas.microsoft.com/office/drawing/2014/main" val="2216294000"/>
                    </a:ext>
                  </a:extLst>
                </a:gridCol>
                <a:gridCol w="246380">
                  <a:extLst>
                    <a:ext uri="{9D8B030D-6E8A-4147-A177-3AD203B41FA5}">
                      <a16:colId xmlns:a16="http://schemas.microsoft.com/office/drawing/2014/main" val="1799540263"/>
                    </a:ext>
                  </a:extLst>
                </a:gridCol>
                <a:gridCol w="1062990">
                  <a:extLst>
                    <a:ext uri="{9D8B030D-6E8A-4147-A177-3AD203B41FA5}">
                      <a16:colId xmlns:a16="http://schemas.microsoft.com/office/drawing/2014/main" val="33996906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rowSpan="15">
                  <a:txBody>
                    <a:bodyPr/>
                    <a:lstStyle/>
                    <a:p>
                      <a:pPr rtl="1"/>
                      <a:endParaRPr lang="he-IL" sz="2800" dirty="0"/>
                    </a:p>
                    <a:p>
                      <a:pPr rtl="1"/>
                      <a:endParaRPr lang="he-IL" sz="2800" dirty="0"/>
                    </a:p>
                    <a:p>
                      <a:pPr rtl="1"/>
                      <a:endParaRPr lang="he-IL" sz="2800" dirty="0"/>
                    </a:p>
                    <a:p>
                      <a:pPr rtl="1"/>
                      <a:endParaRPr lang="he-IL" sz="2800" dirty="0"/>
                    </a:p>
                    <a:p>
                      <a:pPr rtl="1"/>
                      <a:endParaRPr lang="he-IL" sz="2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4234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1037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he-IL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2715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66411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78898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66991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33942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75098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2889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5931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54898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43801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1958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9103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rtl="1"/>
                      <a:endParaRPr lang="he-IL" sz="2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r>
                        <a:rPr lang="he-IL" dirty="0"/>
                        <a:t>ד. קוראה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6513550"/>
                  </a:ext>
                </a:extLst>
              </a:tr>
            </a:tbl>
          </a:graphicData>
        </a:graphic>
      </p:graphicFrame>
      <p:grpSp>
        <p:nvGrpSpPr>
          <p:cNvPr id="43" name="קבוצה 42">
            <a:extLst>
              <a:ext uri="{FF2B5EF4-FFF2-40B4-BE49-F238E27FC236}">
                <a16:creationId xmlns:a16="http://schemas.microsoft.com/office/drawing/2014/main" id="{0F27998B-52D8-46E5-1437-F927EDC66C66}"/>
              </a:ext>
            </a:extLst>
          </p:cNvPr>
          <p:cNvGrpSpPr/>
          <p:nvPr/>
        </p:nvGrpSpPr>
        <p:grpSpPr>
          <a:xfrm>
            <a:off x="2349496" y="41064"/>
            <a:ext cx="8588113" cy="621246"/>
            <a:chOff x="2349496" y="41064"/>
            <a:chExt cx="8588113" cy="917656"/>
          </a:xfrm>
        </p:grpSpPr>
        <p:sp>
          <p:nvSpPr>
            <p:cNvPr id="44" name="אליפסה 43">
              <a:extLst>
                <a:ext uri="{FF2B5EF4-FFF2-40B4-BE49-F238E27FC236}">
                  <a16:creationId xmlns:a16="http://schemas.microsoft.com/office/drawing/2014/main" id="{ACF8A80B-4EE6-6349-24B7-ACF26DF87DAD}"/>
                </a:ext>
              </a:extLst>
            </p:cNvPr>
            <p:cNvSpPr/>
            <p:nvPr/>
          </p:nvSpPr>
          <p:spPr>
            <a:xfrm>
              <a:off x="2349496" y="41064"/>
              <a:ext cx="8588113" cy="865940"/>
            </a:xfrm>
            <a:prstGeom prst="ellipse">
              <a:avLst/>
            </a:prstGeom>
            <a:solidFill>
              <a:srgbClr val="FFCC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he-IL" sz="4000" b="1" dirty="0">
                  <a:solidFill>
                    <a:prstClr val="black"/>
                  </a:solidFill>
                </a:rPr>
                <a:t>יתרון</a:t>
              </a:r>
              <a:r>
                <a:rPr kumimoji="0" lang="he-IL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 2:      יקרים יותר מ-</a:t>
              </a:r>
            </a:p>
          </p:txBody>
        </p:sp>
        <p:sp>
          <p:nvSpPr>
            <p:cNvPr id="45" name="תיבת טקסט 44">
              <a:extLst>
                <a:ext uri="{FF2B5EF4-FFF2-40B4-BE49-F238E27FC236}">
                  <a16:creationId xmlns:a16="http://schemas.microsoft.com/office/drawing/2014/main" id="{C1BF13A4-776B-121C-B8A2-0F1BDE7707E7}"/>
                </a:ext>
              </a:extLst>
            </p:cNvPr>
            <p:cNvSpPr txBox="1"/>
            <p:nvPr/>
          </p:nvSpPr>
          <p:spPr>
            <a:xfrm>
              <a:off x="6779614" y="46704"/>
              <a:ext cx="718466" cy="90924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txBody>
            <a:bodyPr wrap="none" rtlCol="1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HV</a:t>
              </a:r>
              <a:endParaRPr kumimoji="0" lang="he-IL" sz="3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6" name="תיבת טקסט 45">
              <a:extLst>
                <a:ext uri="{FF2B5EF4-FFF2-40B4-BE49-F238E27FC236}">
                  <a16:creationId xmlns:a16="http://schemas.microsoft.com/office/drawing/2014/main" id="{F5EA1A2D-A04F-3AB5-85DF-D19130606DE5}"/>
                </a:ext>
              </a:extLst>
            </p:cNvPr>
            <p:cNvSpPr txBox="1"/>
            <p:nvPr/>
          </p:nvSpPr>
          <p:spPr>
            <a:xfrm>
              <a:off x="3410083" y="49473"/>
              <a:ext cx="655949" cy="909247"/>
            </a:xfrm>
            <a:prstGeom prst="rect">
              <a:avLst/>
            </a:prstGeom>
            <a:solidFill>
              <a:srgbClr val="00FF99"/>
            </a:solidFill>
          </p:spPr>
          <p:txBody>
            <a:bodyPr wrap="none" rtlCol="1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EV</a:t>
              </a:r>
              <a:endParaRPr kumimoji="0" lang="he-IL" sz="3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</p:grpSp>
      <p:cxnSp>
        <p:nvCxnSpPr>
          <p:cNvPr id="6" name="מחבר ישר 5">
            <a:extLst>
              <a:ext uri="{FF2B5EF4-FFF2-40B4-BE49-F238E27FC236}">
                <a16:creationId xmlns:a16="http://schemas.microsoft.com/office/drawing/2014/main" id="{0A8137E0-4E42-224B-B884-5EEC0925A7C1}"/>
              </a:ext>
            </a:extLst>
          </p:cNvPr>
          <p:cNvCxnSpPr>
            <a:cxnSpLocks/>
          </p:cNvCxnSpPr>
          <p:nvPr/>
        </p:nvCxnSpPr>
        <p:spPr>
          <a:xfrm>
            <a:off x="-7901750" y="574353"/>
            <a:ext cx="0" cy="5636684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2" name="קבוצה 41">
            <a:extLst>
              <a:ext uri="{FF2B5EF4-FFF2-40B4-BE49-F238E27FC236}">
                <a16:creationId xmlns:a16="http://schemas.microsoft.com/office/drawing/2014/main" id="{6FD72AE7-C90A-17C8-72A2-B3E6EB033CF6}"/>
              </a:ext>
            </a:extLst>
          </p:cNvPr>
          <p:cNvGrpSpPr/>
          <p:nvPr/>
        </p:nvGrpSpPr>
        <p:grpSpPr>
          <a:xfrm>
            <a:off x="9052864" y="2039945"/>
            <a:ext cx="573917" cy="2930699"/>
            <a:chOff x="7940341" y="2039945"/>
            <a:chExt cx="573917" cy="2930699"/>
          </a:xfrm>
          <a:solidFill>
            <a:srgbClr val="33CCFF"/>
          </a:solidFill>
        </p:grpSpPr>
        <p:sp>
          <p:nvSpPr>
            <p:cNvPr id="25" name="תיבת טקסט 24">
              <a:extLst>
                <a:ext uri="{FF2B5EF4-FFF2-40B4-BE49-F238E27FC236}">
                  <a16:creationId xmlns:a16="http://schemas.microsoft.com/office/drawing/2014/main" id="{9A09CFE3-0A11-3C32-F0E4-9046D18108DE}"/>
                </a:ext>
              </a:extLst>
            </p:cNvPr>
            <p:cNvSpPr txBox="1"/>
            <p:nvPr/>
          </p:nvSpPr>
          <p:spPr>
            <a:xfrm>
              <a:off x="7943242" y="2039945"/>
              <a:ext cx="569091" cy="523220"/>
            </a:xfrm>
            <a:prstGeom prst="rect">
              <a:avLst/>
            </a:prstGeom>
            <a:grpFill/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txBody>
            <a:bodyPr wrap="square" rtlCol="1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לא</a:t>
              </a:r>
            </a:p>
          </p:txBody>
        </p:sp>
        <p:sp>
          <p:nvSpPr>
            <p:cNvPr id="29" name="תיבת טקסט 28">
              <a:extLst>
                <a:ext uri="{FF2B5EF4-FFF2-40B4-BE49-F238E27FC236}">
                  <a16:creationId xmlns:a16="http://schemas.microsoft.com/office/drawing/2014/main" id="{75AB8467-5961-2D79-8EF4-D4215D73FA08}"/>
                </a:ext>
              </a:extLst>
            </p:cNvPr>
            <p:cNvSpPr txBox="1"/>
            <p:nvPr/>
          </p:nvSpPr>
          <p:spPr>
            <a:xfrm>
              <a:off x="7945167" y="2597461"/>
              <a:ext cx="569091" cy="954107"/>
            </a:xfrm>
            <a:prstGeom prst="rect">
              <a:avLst/>
            </a:prstGeom>
            <a:grpFill/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txBody>
            <a:bodyPr wrap="square" rtlCol="1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לא</a:t>
              </a:r>
            </a:p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8" name="תיבת טקסט 37">
              <a:extLst>
                <a:ext uri="{FF2B5EF4-FFF2-40B4-BE49-F238E27FC236}">
                  <a16:creationId xmlns:a16="http://schemas.microsoft.com/office/drawing/2014/main" id="{396CE041-E9CD-2DCF-AF94-2F0E4D5DFDB3}"/>
                </a:ext>
              </a:extLst>
            </p:cNvPr>
            <p:cNvSpPr txBox="1"/>
            <p:nvPr/>
          </p:nvSpPr>
          <p:spPr>
            <a:xfrm>
              <a:off x="7940341" y="3585649"/>
              <a:ext cx="569091" cy="1384995"/>
            </a:xfrm>
            <a:prstGeom prst="rect">
              <a:avLst/>
            </a:prstGeom>
            <a:grpFill/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txBody>
            <a:bodyPr wrap="square" rtlCol="1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לא</a:t>
              </a:r>
            </a:p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1" name="קבוצה 20">
            <a:extLst>
              <a:ext uri="{FF2B5EF4-FFF2-40B4-BE49-F238E27FC236}">
                <a16:creationId xmlns:a16="http://schemas.microsoft.com/office/drawing/2014/main" id="{4595661F-741C-918B-886E-274FF367C6D2}"/>
              </a:ext>
            </a:extLst>
          </p:cNvPr>
          <p:cNvGrpSpPr/>
          <p:nvPr/>
        </p:nvGrpSpPr>
        <p:grpSpPr>
          <a:xfrm>
            <a:off x="9073216" y="859441"/>
            <a:ext cx="2621068" cy="4116506"/>
            <a:chOff x="9073216" y="1351806"/>
            <a:chExt cx="2621068" cy="4116506"/>
          </a:xfrm>
        </p:grpSpPr>
        <p:sp>
          <p:nvSpPr>
            <p:cNvPr id="59" name="תיבת טקסט 58">
              <a:extLst>
                <a:ext uri="{FF2B5EF4-FFF2-40B4-BE49-F238E27FC236}">
                  <a16:creationId xmlns:a16="http://schemas.microsoft.com/office/drawing/2014/main" id="{75C718D8-45AA-ED81-412F-E212A4CD92D5}"/>
                </a:ext>
              </a:extLst>
            </p:cNvPr>
            <p:cNvSpPr txBox="1"/>
            <p:nvPr/>
          </p:nvSpPr>
          <p:spPr>
            <a:xfrm>
              <a:off x="9082223" y="1351806"/>
              <a:ext cx="2596635" cy="646331"/>
            </a:xfrm>
            <a:prstGeom prst="rect">
              <a:avLst/>
            </a:prstGeom>
            <a:solidFill>
              <a:srgbClr val="FFCCCC"/>
            </a:solidFill>
            <a:ln>
              <a:solidFill>
                <a:schemeClr val="tx1"/>
              </a:solidFill>
            </a:ln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תשתיות</a:t>
              </a: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" name="תיבת טקסט 22">
              <a:extLst>
                <a:ext uri="{FF2B5EF4-FFF2-40B4-BE49-F238E27FC236}">
                  <a16:creationId xmlns:a16="http://schemas.microsoft.com/office/drawing/2014/main" id="{BB453E26-3CAA-8075-D1E7-A2C281511A1A}"/>
                </a:ext>
              </a:extLst>
            </p:cNvPr>
            <p:cNvSpPr txBox="1"/>
            <p:nvPr/>
          </p:nvSpPr>
          <p:spPr>
            <a:xfrm>
              <a:off x="10229423" y="2540029"/>
              <a:ext cx="1449436" cy="523220"/>
            </a:xfrm>
            <a:prstGeom prst="rect">
              <a:avLst/>
            </a:prstGeom>
            <a:solidFill>
              <a:srgbClr val="FFCCCC"/>
            </a:solidFill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txBody>
            <a:bodyPr wrap="none" rtlCol="1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מפותחות</a:t>
              </a:r>
            </a:p>
          </p:txBody>
        </p:sp>
        <p:sp>
          <p:nvSpPr>
            <p:cNvPr id="24" name="תיבת טקסט 23">
              <a:extLst>
                <a:ext uri="{FF2B5EF4-FFF2-40B4-BE49-F238E27FC236}">
                  <a16:creationId xmlns:a16="http://schemas.microsoft.com/office/drawing/2014/main" id="{AADDE5CE-8B23-972E-B898-3076E1E2D461}"/>
                </a:ext>
              </a:extLst>
            </p:cNvPr>
            <p:cNvSpPr txBox="1"/>
            <p:nvPr/>
          </p:nvSpPr>
          <p:spPr>
            <a:xfrm>
              <a:off x="9667294" y="2531010"/>
              <a:ext cx="569091" cy="523220"/>
            </a:xfrm>
            <a:prstGeom prst="rect">
              <a:avLst/>
            </a:prstGeom>
            <a:solidFill>
              <a:srgbClr val="00FF99"/>
            </a:solidFill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כן</a:t>
              </a:r>
            </a:p>
          </p:txBody>
        </p:sp>
        <p:sp>
          <p:nvSpPr>
            <p:cNvPr id="27" name="תיבת טקסט 26">
              <a:extLst>
                <a:ext uri="{FF2B5EF4-FFF2-40B4-BE49-F238E27FC236}">
                  <a16:creationId xmlns:a16="http://schemas.microsoft.com/office/drawing/2014/main" id="{D3499156-CD00-FA84-FD96-CD9466B8C5D7}"/>
                </a:ext>
              </a:extLst>
            </p:cNvPr>
            <p:cNvSpPr txBox="1"/>
            <p:nvPr/>
          </p:nvSpPr>
          <p:spPr>
            <a:xfrm>
              <a:off x="10242924" y="3097539"/>
              <a:ext cx="1449436" cy="954107"/>
            </a:xfrm>
            <a:prstGeom prst="rect">
              <a:avLst/>
            </a:prstGeom>
            <a:solidFill>
              <a:srgbClr val="FFCCCC"/>
            </a:solidFill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הרחבה</a:t>
              </a:r>
            </a:p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קלה</a:t>
              </a:r>
            </a:p>
          </p:txBody>
        </p:sp>
        <p:sp>
          <p:nvSpPr>
            <p:cNvPr id="28" name="תיבת טקסט 27">
              <a:extLst>
                <a:ext uri="{FF2B5EF4-FFF2-40B4-BE49-F238E27FC236}">
                  <a16:creationId xmlns:a16="http://schemas.microsoft.com/office/drawing/2014/main" id="{F05C4E3C-5804-BDF4-F937-142AC3100EEF}"/>
                </a:ext>
              </a:extLst>
            </p:cNvPr>
            <p:cNvSpPr txBox="1"/>
            <p:nvPr/>
          </p:nvSpPr>
          <p:spPr>
            <a:xfrm>
              <a:off x="9655215" y="3087901"/>
              <a:ext cx="569091" cy="954107"/>
            </a:xfrm>
            <a:prstGeom prst="rect">
              <a:avLst/>
            </a:prstGeom>
            <a:solidFill>
              <a:srgbClr val="00FF99"/>
            </a:solidFill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כן</a:t>
              </a:r>
            </a:p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1" name="תיבת טקסט 30">
              <a:extLst>
                <a:ext uri="{FF2B5EF4-FFF2-40B4-BE49-F238E27FC236}">
                  <a16:creationId xmlns:a16="http://schemas.microsoft.com/office/drawing/2014/main" id="{5E32DF92-42A3-4479-5B92-14BE4778DEC6}"/>
                </a:ext>
              </a:extLst>
            </p:cNvPr>
            <p:cNvSpPr txBox="1"/>
            <p:nvPr/>
          </p:nvSpPr>
          <p:spPr>
            <a:xfrm>
              <a:off x="10242924" y="4083317"/>
              <a:ext cx="1451360" cy="1384995"/>
            </a:xfrm>
            <a:prstGeom prst="rect">
              <a:avLst/>
            </a:prstGeom>
            <a:solidFill>
              <a:srgbClr val="FFCCCC"/>
            </a:solidFill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ידע</a:t>
              </a:r>
            </a:p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מקצועי</a:t>
              </a:r>
            </a:p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נפוץ</a:t>
              </a:r>
            </a:p>
          </p:txBody>
        </p:sp>
        <p:sp>
          <p:nvSpPr>
            <p:cNvPr id="36" name="תיבת טקסט 35">
              <a:extLst>
                <a:ext uri="{FF2B5EF4-FFF2-40B4-BE49-F238E27FC236}">
                  <a16:creationId xmlns:a16="http://schemas.microsoft.com/office/drawing/2014/main" id="{164B419F-2A8E-7105-8532-F4F9E0B5B991}"/>
                </a:ext>
              </a:extLst>
            </p:cNvPr>
            <p:cNvSpPr txBox="1"/>
            <p:nvPr/>
          </p:nvSpPr>
          <p:spPr>
            <a:xfrm>
              <a:off x="9645166" y="4061203"/>
              <a:ext cx="581171" cy="1384995"/>
            </a:xfrm>
            <a:prstGeom prst="rect">
              <a:avLst/>
            </a:prstGeom>
            <a:solidFill>
              <a:srgbClr val="00FF99"/>
            </a:solidFill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כן</a:t>
              </a:r>
            </a:p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1" name="תיבת טקסט 50">
              <a:extLst>
                <a:ext uri="{FF2B5EF4-FFF2-40B4-BE49-F238E27FC236}">
                  <a16:creationId xmlns:a16="http://schemas.microsoft.com/office/drawing/2014/main" id="{48027204-ACFA-6C38-8B26-00EB1924CE74}"/>
                </a:ext>
              </a:extLst>
            </p:cNvPr>
            <p:cNvSpPr txBox="1"/>
            <p:nvPr/>
          </p:nvSpPr>
          <p:spPr>
            <a:xfrm>
              <a:off x="9661599" y="2083682"/>
              <a:ext cx="555604" cy="430887"/>
            </a:xfrm>
            <a:prstGeom prst="rect">
              <a:avLst/>
            </a:prstGeom>
            <a:solidFill>
              <a:srgbClr val="00FF99"/>
            </a:solidFill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txBody>
            <a:bodyPr wrap="square" rtlCol="1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EV</a:t>
              </a:r>
              <a:endParaRPr kumimoji="0" lang="he-IL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8" name="תיבת טקסט 57">
              <a:extLst>
                <a:ext uri="{FF2B5EF4-FFF2-40B4-BE49-F238E27FC236}">
                  <a16:creationId xmlns:a16="http://schemas.microsoft.com/office/drawing/2014/main" id="{2418BC0D-FACE-8013-2B5E-618F3424E202}"/>
                </a:ext>
              </a:extLst>
            </p:cNvPr>
            <p:cNvSpPr txBox="1"/>
            <p:nvPr/>
          </p:nvSpPr>
          <p:spPr>
            <a:xfrm>
              <a:off x="9073216" y="2074032"/>
              <a:ext cx="555604" cy="430887"/>
            </a:xfrm>
            <a:prstGeom prst="rect">
              <a:avLst/>
            </a:prstGeom>
            <a:solidFill>
              <a:srgbClr val="33CCFF"/>
            </a:solidFill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txBody>
            <a:bodyPr wrap="square" rtlCol="1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HV</a:t>
              </a:r>
              <a:endParaRPr kumimoji="0" lang="he-IL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54" name="קבוצה 53">
            <a:extLst>
              <a:ext uri="{FF2B5EF4-FFF2-40B4-BE49-F238E27FC236}">
                <a16:creationId xmlns:a16="http://schemas.microsoft.com/office/drawing/2014/main" id="{FC107F80-927A-8097-8B52-2CC9B383A46F}"/>
              </a:ext>
            </a:extLst>
          </p:cNvPr>
          <p:cNvGrpSpPr/>
          <p:nvPr/>
        </p:nvGrpSpPr>
        <p:grpSpPr>
          <a:xfrm>
            <a:off x="1543659" y="1600135"/>
            <a:ext cx="2061688" cy="4634417"/>
            <a:chOff x="1543659" y="1600135"/>
            <a:chExt cx="2061688" cy="4634417"/>
          </a:xfrm>
        </p:grpSpPr>
        <p:grpSp>
          <p:nvGrpSpPr>
            <p:cNvPr id="11" name="קבוצה 10">
              <a:extLst>
                <a:ext uri="{FF2B5EF4-FFF2-40B4-BE49-F238E27FC236}">
                  <a16:creationId xmlns:a16="http://schemas.microsoft.com/office/drawing/2014/main" id="{2C06EAB5-08DB-054F-735D-D4BDD9EB6054}"/>
                </a:ext>
              </a:extLst>
            </p:cNvPr>
            <p:cNvGrpSpPr/>
            <p:nvPr/>
          </p:nvGrpSpPr>
          <p:grpSpPr>
            <a:xfrm>
              <a:off x="1543659" y="2007847"/>
              <a:ext cx="2061688" cy="4226705"/>
              <a:chOff x="2629273" y="2178560"/>
              <a:chExt cx="2086631" cy="4226705"/>
            </a:xfrm>
          </p:grpSpPr>
          <p:sp>
            <p:nvSpPr>
              <p:cNvPr id="32" name="תיבת טקסט 31">
                <a:extLst>
                  <a:ext uri="{FF2B5EF4-FFF2-40B4-BE49-F238E27FC236}">
                    <a16:creationId xmlns:a16="http://schemas.microsoft.com/office/drawing/2014/main" id="{2F038A02-6257-0CA9-AC84-F160DA1D7FD9}"/>
                  </a:ext>
                </a:extLst>
              </p:cNvPr>
              <p:cNvSpPr txBox="1"/>
              <p:nvPr/>
            </p:nvSpPr>
            <p:spPr>
              <a:xfrm>
                <a:off x="2629273" y="5943600"/>
                <a:ext cx="2086631" cy="461665"/>
              </a:xfrm>
              <a:prstGeom prst="rect">
                <a:avLst/>
              </a:prstGeom>
              <a:solidFill>
                <a:srgbClr val="CC99FF"/>
              </a:solidFill>
              <a:ln>
                <a:solidFill>
                  <a:schemeClr val="tx1"/>
                </a:solidFill>
              </a:ln>
            </p:spPr>
            <p:txBody>
              <a:bodyPr wrap="square" rtlCol="1">
                <a:spAutoFit/>
              </a:bodyPr>
              <a:lstStyle/>
              <a:p>
                <a:pPr marL="0" marR="0" lvl="0" indent="0" algn="l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he-IL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Arial" panose="020B0604020202020204" pitchFamily="34" charset="0"/>
                  </a:rPr>
                  <a:t>רכישה</a:t>
                </a:r>
                <a:r>
                  <a:rPr kumimoji="0" lang="he-IL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  K$</a:t>
                </a:r>
              </a:p>
            </p:txBody>
          </p:sp>
          <p:sp>
            <p:nvSpPr>
              <p:cNvPr id="33" name="מלבן 32">
                <a:extLst>
                  <a:ext uri="{FF2B5EF4-FFF2-40B4-BE49-F238E27FC236}">
                    <a16:creationId xmlns:a16="http://schemas.microsoft.com/office/drawing/2014/main" id="{ADE5C344-8A89-9950-C5ED-B603F4283500}"/>
                  </a:ext>
                </a:extLst>
              </p:cNvPr>
              <p:cNvSpPr/>
              <p:nvPr/>
            </p:nvSpPr>
            <p:spPr>
              <a:xfrm>
                <a:off x="3378012" y="2912336"/>
                <a:ext cx="622720" cy="3006938"/>
              </a:xfrm>
              <a:prstGeom prst="rect">
                <a:avLst/>
              </a:prstGeom>
              <a:solidFill>
                <a:srgbClr val="00FF99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34" name="מלבן 33">
                <a:extLst>
                  <a:ext uri="{FF2B5EF4-FFF2-40B4-BE49-F238E27FC236}">
                    <a16:creationId xmlns:a16="http://schemas.microsoft.com/office/drawing/2014/main" id="{89AFF481-BA45-A84F-E0FF-4CDAC6A81508}"/>
                  </a:ext>
                </a:extLst>
              </p:cNvPr>
              <p:cNvSpPr/>
              <p:nvPr/>
            </p:nvSpPr>
            <p:spPr>
              <a:xfrm>
                <a:off x="4021719" y="2178560"/>
                <a:ext cx="649573" cy="3753413"/>
              </a:xfrm>
              <a:prstGeom prst="rect">
                <a:avLst/>
              </a:prstGeom>
              <a:solidFill>
                <a:srgbClr val="33CCFF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HV</a:t>
                </a:r>
              </a:p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Mirai</a:t>
                </a:r>
                <a:endParaRPr kumimoji="0" lang="he-IL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0" name="תיבת טקסט 19">
              <a:extLst>
                <a:ext uri="{FF2B5EF4-FFF2-40B4-BE49-F238E27FC236}">
                  <a16:creationId xmlns:a16="http://schemas.microsoft.com/office/drawing/2014/main" id="{0E3BA0B2-5EDB-DF6F-8B21-BF2E2E66CC4D}"/>
                </a:ext>
              </a:extLst>
            </p:cNvPr>
            <p:cNvSpPr txBox="1"/>
            <p:nvPr/>
          </p:nvSpPr>
          <p:spPr>
            <a:xfrm>
              <a:off x="3023816" y="1600135"/>
              <a:ext cx="450237" cy="369332"/>
            </a:xfrm>
            <a:prstGeom prst="rect">
              <a:avLst/>
            </a:prstGeom>
            <a:solidFill>
              <a:srgbClr val="33CCFF"/>
            </a:solidFill>
            <a:ln>
              <a:solidFill>
                <a:schemeClr val="tx1"/>
              </a:solidFill>
            </a:ln>
          </p:spPr>
          <p:txBody>
            <a:bodyPr wrap="square" rtlCol="1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50</a:t>
              </a:r>
            </a:p>
          </p:txBody>
        </p:sp>
        <p:sp>
          <p:nvSpPr>
            <p:cNvPr id="40" name="תיבת טקסט 39">
              <a:extLst>
                <a:ext uri="{FF2B5EF4-FFF2-40B4-BE49-F238E27FC236}">
                  <a16:creationId xmlns:a16="http://schemas.microsoft.com/office/drawing/2014/main" id="{068CEB49-4405-7334-22BE-FA6EC54EA493}"/>
                </a:ext>
              </a:extLst>
            </p:cNvPr>
            <p:cNvSpPr txBox="1"/>
            <p:nvPr/>
          </p:nvSpPr>
          <p:spPr>
            <a:xfrm>
              <a:off x="2321310" y="2807656"/>
              <a:ext cx="555604" cy="430887"/>
            </a:xfrm>
            <a:prstGeom prst="rect">
              <a:avLst/>
            </a:prstGeom>
            <a:solidFill>
              <a:srgbClr val="00FF99"/>
            </a:solidFill>
            <a:ln>
              <a:noFill/>
            </a:ln>
          </p:spPr>
          <p:txBody>
            <a:bodyPr wrap="square" rtlCol="1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EV</a:t>
              </a:r>
              <a:endParaRPr kumimoji="0" lang="he-IL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7" name="תיבת טקסט 46">
              <a:extLst>
                <a:ext uri="{FF2B5EF4-FFF2-40B4-BE49-F238E27FC236}">
                  <a16:creationId xmlns:a16="http://schemas.microsoft.com/office/drawing/2014/main" id="{2BAB7B9D-2413-1290-ABB5-809491C80DBB}"/>
                </a:ext>
              </a:extLst>
            </p:cNvPr>
            <p:cNvSpPr txBox="1"/>
            <p:nvPr/>
          </p:nvSpPr>
          <p:spPr>
            <a:xfrm>
              <a:off x="2374238" y="2380314"/>
              <a:ext cx="435874" cy="369332"/>
            </a:xfrm>
            <a:prstGeom prst="rect">
              <a:avLst/>
            </a:prstGeom>
            <a:solidFill>
              <a:srgbClr val="00FF99"/>
            </a:solidFill>
            <a:ln>
              <a:solidFill>
                <a:schemeClr val="tx1"/>
              </a:solidFill>
            </a:ln>
          </p:spPr>
          <p:txBody>
            <a:bodyPr wrap="none" rtlCol="1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40</a:t>
              </a:r>
            </a:p>
          </p:txBody>
        </p:sp>
        <p:sp>
          <p:nvSpPr>
            <p:cNvPr id="48" name="מלבן 47">
              <a:extLst>
                <a:ext uri="{FF2B5EF4-FFF2-40B4-BE49-F238E27FC236}">
                  <a16:creationId xmlns:a16="http://schemas.microsoft.com/office/drawing/2014/main" id="{6DAB70FA-845D-A00F-85B9-FEAED25AD676}"/>
                </a:ext>
              </a:extLst>
            </p:cNvPr>
            <p:cNvSpPr/>
            <p:nvPr/>
          </p:nvSpPr>
          <p:spPr>
            <a:xfrm>
              <a:off x="1673946" y="3752932"/>
              <a:ext cx="615276" cy="1989967"/>
            </a:xfrm>
            <a:prstGeom prst="rect">
              <a:avLst/>
            </a:prstGeom>
            <a:solidFill>
              <a:srgbClr val="00FF99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9" name="תיבת טקסט 48">
              <a:extLst>
                <a:ext uri="{FF2B5EF4-FFF2-40B4-BE49-F238E27FC236}">
                  <a16:creationId xmlns:a16="http://schemas.microsoft.com/office/drawing/2014/main" id="{0D8F73CE-4156-7103-C0D4-F6B8932A2120}"/>
                </a:ext>
              </a:extLst>
            </p:cNvPr>
            <p:cNvSpPr txBox="1"/>
            <p:nvPr/>
          </p:nvSpPr>
          <p:spPr>
            <a:xfrm>
              <a:off x="1747477" y="3391383"/>
              <a:ext cx="435874" cy="369332"/>
            </a:xfrm>
            <a:prstGeom prst="rect">
              <a:avLst/>
            </a:prstGeom>
            <a:solidFill>
              <a:srgbClr val="00FF99"/>
            </a:solidFill>
            <a:ln>
              <a:solidFill>
                <a:schemeClr val="tx1"/>
              </a:solidFill>
            </a:ln>
          </p:spPr>
          <p:txBody>
            <a:bodyPr wrap="none" rtlCol="1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28</a:t>
              </a:r>
            </a:p>
          </p:txBody>
        </p:sp>
        <p:sp>
          <p:nvSpPr>
            <p:cNvPr id="52" name="תיבת טקסט 51">
              <a:extLst>
                <a:ext uri="{FF2B5EF4-FFF2-40B4-BE49-F238E27FC236}">
                  <a16:creationId xmlns:a16="http://schemas.microsoft.com/office/drawing/2014/main" id="{08C35B8D-A0BB-3E9A-44A4-E8AEBE8F79C8}"/>
                </a:ext>
              </a:extLst>
            </p:cNvPr>
            <p:cNvSpPr txBox="1"/>
            <p:nvPr/>
          </p:nvSpPr>
          <p:spPr>
            <a:xfrm>
              <a:off x="1713603" y="3943737"/>
              <a:ext cx="517806" cy="430887"/>
            </a:xfrm>
            <a:prstGeom prst="rect">
              <a:avLst/>
            </a:prstGeom>
            <a:solidFill>
              <a:srgbClr val="00FF99"/>
            </a:solidFill>
            <a:ln>
              <a:noFill/>
            </a:ln>
          </p:spPr>
          <p:txBody>
            <a:bodyPr wrap="square" rtlCol="1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EV</a:t>
              </a:r>
              <a:endParaRPr kumimoji="0" lang="he-IL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" name="תיבת טקסט 9">
              <a:extLst>
                <a:ext uri="{FF2B5EF4-FFF2-40B4-BE49-F238E27FC236}">
                  <a16:creationId xmlns:a16="http://schemas.microsoft.com/office/drawing/2014/main" id="{AC16F033-70EC-0EBA-184D-A0A05D5CCA23}"/>
                </a:ext>
              </a:extLst>
            </p:cNvPr>
            <p:cNvSpPr txBox="1"/>
            <p:nvPr/>
          </p:nvSpPr>
          <p:spPr>
            <a:xfrm>
              <a:off x="3000720" y="4908800"/>
              <a:ext cx="572126" cy="307777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400" dirty="0">
                  <a:solidFill>
                    <a:srgbClr val="FF0000"/>
                  </a:solidFill>
                  <a:latin typeface="Calibri" panose="020F0502020204030204"/>
                  <a:cs typeface="Arial" panose="020B0604020202020204" pitchFamily="34" charset="0"/>
                </a:rPr>
                <a:t>(81)</a:t>
              </a:r>
              <a:endParaRPr kumimoji="0" lang="he-IL" sz="1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2" name="תיבת טקסט 11">
              <a:extLst>
                <a:ext uri="{FF2B5EF4-FFF2-40B4-BE49-F238E27FC236}">
                  <a16:creationId xmlns:a16="http://schemas.microsoft.com/office/drawing/2014/main" id="{50165D0F-6452-4899-9E41-CBE34B67BD9B}"/>
                </a:ext>
              </a:extLst>
            </p:cNvPr>
            <p:cNvSpPr txBox="1"/>
            <p:nvPr/>
          </p:nvSpPr>
          <p:spPr>
            <a:xfrm>
              <a:off x="2048220" y="4934200"/>
              <a:ext cx="572126" cy="307777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400" dirty="0">
                  <a:solidFill>
                    <a:srgbClr val="FF0000"/>
                  </a:solidFill>
                  <a:latin typeface="Calibri" panose="020F0502020204030204"/>
                  <a:cs typeface="Arial" panose="020B0604020202020204" pitchFamily="34" charset="0"/>
                </a:rPr>
                <a:t>(82)</a:t>
              </a:r>
              <a:endParaRPr kumimoji="0" lang="he-IL" sz="1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60" name="קבוצה 59">
            <a:extLst>
              <a:ext uri="{FF2B5EF4-FFF2-40B4-BE49-F238E27FC236}">
                <a16:creationId xmlns:a16="http://schemas.microsoft.com/office/drawing/2014/main" id="{8059A2D0-75C1-B46B-3243-06437D98AA94}"/>
              </a:ext>
            </a:extLst>
          </p:cNvPr>
          <p:cNvGrpSpPr/>
          <p:nvPr/>
        </p:nvGrpSpPr>
        <p:grpSpPr>
          <a:xfrm>
            <a:off x="4136320" y="2083630"/>
            <a:ext cx="1803841" cy="4159805"/>
            <a:chOff x="4136320" y="2083630"/>
            <a:chExt cx="1803841" cy="4159805"/>
          </a:xfrm>
        </p:grpSpPr>
        <p:sp>
          <p:nvSpPr>
            <p:cNvPr id="26" name="תיבת טקסט 25">
              <a:extLst>
                <a:ext uri="{FF2B5EF4-FFF2-40B4-BE49-F238E27FC236}">
                  <a16:creationId xmlns:a16="http://schemas.microsoft.com/office/drawing/2014/main" id="{74386D91-F85D-4A4B-894B-13C4B8FF434C}"/>
                </a:ext>
              </a:extLst>
            </p:cNvPr>
            <p:cNvSpPr txBox="1"/>
            <p:nvPr/>
          </p:nvSpPr>
          <p:spPr>
            <a:xfrm>
              <a:off x="4136320" y="5412438"/>
              <a:ext cx="1803841" cy="830997"/>
            </a:xfrm>
            <a:prstGeom prst="rect">
              <a:avLst/>
            </a:prstGeom>
            <a:solidFill>
              <a:srgbClr val="CC99FF"/>
            </a:solidFill>
            <a:ln>
              <a:solidFill>
                <a:schemeClr val="tx1"/>
              </a:solidFill>
            </a:ln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דלק </a:t>
              </a:r>
              <a:r>
                <a:rPr kumimoji="0" lang="he-IL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$/Km</a:t>
              </a:r>
              <a:r>
                <a:rPr kumimoji="0" lang="he-IL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California</a:t>
              </a:r>
              <a:endParaRPr kumimoji="0" lang="he-IL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56" name="קבוצה 55">
              <a:extLst>
                <a:ext uri="{FF2B5EF4-FFF2-40B4-BE49-F238E27FC236}">
                  <a16:creationId xmlns:a16="http://schemas.microsoft.com/office/drawing/2014/main" id="{0BAFA898-A99C-7189-20ED-FCA06A661AC1}"/>
                </a:ext>
              </a:extLst>
            </p:cNvPr>
            <p:cNvGrpSpPr/>
            <p:nvPr/>
          </p:nvGrpSpPr>
          <p:grpSpPr>
            <a:xfrm>
              <a:off x="4195284" y="2083630"/>
              <a:ext cx="1629027" cy="3324358"/>
              <a:chOff x="4195284" y="2083630"/>
              <a:chExt cx="1629027" cy="3324358"/>
            </a:xfrm>
          </p:grpSpPr>
          <p:sp>
            <p:nvSpPr>
              <p:cNvPr id="30" name="מלבן 29">
                <a:extLst>
                  <a:ext uri="{FF2B5EF4-FFF2-40B4-BE49-F238E27FC236}">
                    <a16:creationId xmlns:a16="http://schemas.microsoft.com/office/drawing/2014/main" id="{1371EDA3-7981-E6BA-2210-07489614367B}"/>
                  </a:ext>
                </a:extLst>
              </p:cNvPr>
              <p:cNvSpPr/>
              <p:nvPr/>
            </p:nvSpPr>
            <p:spPr>
              <a:xfrm>
                <a:off x="4195284" y="5017137"/>
                <a:ext cx="847224" cy="369331"/>
              </a:xfrm>
              <a:prstGeom prst="rect">
                <a:avLst/>
              </a:prstGeom>
              <a:solidFill>
                <a:srgbClr val="00FF99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EV</a:t>
                </a:r>
                <a:endParaRPr kumimoji="0" lang="he-IL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8" name="תיבת טקסט 17">
                <a:extLst>
                  <a:ext uri="{FF2B5EF4-FFF2-40B4-BE49-F238E27FC236}">
                    <a16:creationId xmlns:a16="http://schemas.microsoft.com/office/drawing/2014/main" id="{821FA1C3-CBF3-869A-59CC-EE35153E295B}"/>
                  </a:ext>
                </a:extLst>
              </p:cNvPr>
              <p:cNvSpPr txBox="1"/>
              <p:nvPr/>
            </p:nvSpPr>
            <p:spPr>
              <a:xfrm>
                <a:off x="5074526" y="2083630"/>
                <a:ext cx="641808" cy="400110"/>
              </a:xfrm>
              <a:prstGeom prst="rect">
                <a:avLst/>
              </a:prstGeom>
              <a:solidFill>
                <a:srgbClr val="33CCFF"/>
              </a:solidFill>
              <a:ln>
                <a:solidFill>
                  <a:schemeClr val="tx1"/>
                </a:solidFill>
              </a:ln>
            </p:spPr>
            <p:txBody>
              <a:bodyPr wrap="square" rtlCol="1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0.31</a:t>
                </a:r>
                <a:endParaRPr kumimoji="0" lang="he-IL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9" name="תיבת טקסט 18">
                <a:extLst>
                  <a:ext uri="{FF2B5EF4-FFF2-40B4-BE49-F238E27FC236}">
                    <a16:creationId xmlns:a16="http://schemas.microsoft.com/office/drawing/2014/main" id="{C629773D-E5C5-5EB1-4C7F-2BFCC72BAE2D}"/>
                  </a:ext>
                </a:extLst>
              </p:cNvPr>
              <p:cNvSpPr txBox="1"/>
              <p:nvPr/>
            </p:nvSpPr>
            <p:spPr>
              <a:xfrm>
                <a:off x="4199332" y="4624379"/>
                <a:ext cx="847225" cy="369332"/>
              </a:xfrm>
              <a:prstGeom prst="rect">
                <a:avLst/>
              </a:prstGeom>
              <a:solidFill>
                <a:srgbClr val="00FF99"/>
              </a:solidFill>
              <a:ln>
                <a:solidFill>
                  <a:schemeClr val="tx1"/>
                </a:solidFill>
              </a:ln>
            </p:spPr>
            <p:txBody>
              <a:bodyPr wrap="square" rtlCol="1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he-IL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Arial" panose="020B0604020202020204" pitchFamily="34" charset="0"/>
                  </a:rPr>
                  <a:t>0.036</a:t>
                </a:r>
              </a:p>
            </p:txBody>
          </p:sp>
          <p:sp>
            <p:nvSpPr>
              <p:cNvPr id="16" name="מלבן 15">
                <a:extLst>
                  <a:ext uri="{FF2B5EF4-FFF2-40B4-BE49-F238E27FC236}">
                    <a16:creationId xmlns:a16="http://schemas.microsoft.com/office/drawing/2014/main" id="{F507F027-9F61-6C36-D7C8-C075C7338301}"/>
                  </a:ext>
                </a:extLst>
              </p:cNvPr>
              <p:cNvSpPr/>
              <p:nvPr/>
            </p:nvSpPr>
            <p:spPr>
              <a:xfrm>
                <a:off x="4977087" y="2500561"/>
                <a:ext cx="847224" cy="2907427"/>
              </a:xfrm>
              <a:prstGeom prst="rect">
                <a:avLst/>
              </a:prstGeom>
              <a:solidFill>
                <a:srgbClr val="33CCFF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HV</a:t>
                </a:r>
                <a:endParaRPr kumimoji="0" lang="he-IL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3" name="תיבת טקסט 12">
                <a:extLst>
                  <a:ext uri="{FF2B5EF4-FFF2-40B4-BE49-F238E27FC236}">
                    <a16:creationId xmlns:a16="http://schemas.microsoft.com/office/drawing/2014/main" id="{4942E2F7-C71D-1084-962C-AC10BA642BA1}"/>
                  </a:ext>
                </a:extLst>
              </p:cNvPr>
              <p:cNvSpPr txBox="1"/>
              <p:nvPr/>
            </p:nvSpPr>
            <p:spPr>
              <a:xfrm>
                <a:off x="4283420" y="4315526"/>
                <a:ext cx="572126" cy="307777"/>
              </a:xfrm>
              <a:prstGeom prst="rect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txBody>
              <a:bodyPr wrap="square" rtlCol="1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1400" dirty="0">
                    <a:solidFill>
                      <a:srgbClr val="FF0000"/>
                    </a:solidFill>
                    <a:latin typeface="Calibri" panose="020F0502020204030204"/>
                    <a:cs typeface="Arial" panose="020B0604020202020204" pitchFamily="34" charset="0"/>
                  </a:rPr>
                  <a:t>(83)</a:t>
                </a:r>
                <a:endParaRPr kumimoji="0" lang="he-IL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4" name="תיבת טקסט 13">
                <a:extLst>
                  <a:ext uri="{FF2B5EF4-FFF2-40B4-BE49-F238E27FC236}">
                    <a16:creationId xmlns:a16="http://schemas.microsoft.com/office/drawing/2014/main" id="{81185D72-C1C3-0A94-A8D3-655CE36E2267}"/>
                  </a:ext>
                </a:extLst>
              </p:cNvPr>
              <p:cNvSpPr txBox="1"/>
              <p:nvPr/>
            </p:nvSpPr>
            <p:spPr>
              <a:xfrm>
                <a:off x="5134320" y="4426200"/>
                <a:ext cx="572126" cy="307777"/>
              </a:xfrm>
              <a:prstGeom prst="rect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txBody>
              <a:bodyPr wrap="square" rtlCol="1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1400">
                    <a:solidFill>
                      <a:srgbClr val="FF0000"/>
                    </a:solidFill>
                    <a:latin typeface="Calibri" panose="020F0502020204030204"/>
                    <a:cs typeface="Arial" panose="020B0604020202020204" pitchFamily="34" charset="0"/>
                  </a:rPr>
                  <a:t>(84)</a:t>
                </a:r>
                <a:endParaRPr kumimoji="0" lang="he-IL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57" name="קבוצה 56">
            <a:extLst>
              <a:ext uri="{FF2B5EF4-FFF2-40B4-BE49-F238E27FC236}">
                <a16:creationId xmlns:a16="http://schemas.microsoft.com/office/drawing/2014/main" id="{9FF62F60-13DE-E881-6399-52D86EF31856}"/>
              </a:ext>
            </a:extLst>
          </p:cNvPr>
          <p:cNvGrpSpPr/>
          <p:nvPr/>
        </p:nvGrpSpPr>
        <p:grpSpPr>
          <a:xfrm>
            <a:off x="5889403" y="3802391"/>
            <a:ext cx="1806888" cy="2436948"/>
            <a:chOff x="5889403" y="3802391"/>
            <a:chExt cx="1806888" cy="2436948"/>
          </a:xfrm>
        </p:grpSpPr>
        <p:sp>
          <p:nvSpPr>
            <p:cNvPr id="35" name="תיבת טקסט 34">
              <a:extLst>
                <a:ext uri="{FF2B5EF4-FFF2-40B4-BE49-F238E27FC236}">
                  <a16:creationId xmlns:a16="http://schemas.microsoft.com/office/drawing/2014/main" id="{B50E9EBE-0E1B-AE2A-E93D-FBACC4F514E8}"/>
                </a:ext>
              </a:extLst>
            </p:cNvPr>
            <p:cNvSpPr txBox="1"/>
            <p:nvPr/>
          </p:nvSpPr>
          <p:spPr>
            <a:xfrm>
              <a:off x="5892450" y="5408342"/>
              <a:ext cx="1803841" cy="830997"/>
            </a:xfrm>
            <a:prstGeom prst="rect">
              <a:avLst/>
            </a:prstGeom>
            <a:solidFill>
              <a:srgbClr val="CC99FF"/>
            </a:solidFill>
            <a:ln>
              <a:solidFill>
                <a:schemeClr val="tx1"/>
              </a:solidFill>
            </a:ln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דלק</a:t>
              </a:r>
              <a:r>
                <a:rPr kumimoji="0" lang="he-IL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  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$/Km</a:t>
              </a:r>
              <a:r>
                <a:rPr kumimoji="0" lang="he-IL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Germany</a:t>
              </a:r>
              <a:endParaRPr kumimoji="0" lang="he-IL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7" name="מלבן 36">
              <a:extLst>
                <a:ext uri="{FF2B5EF4-FFF2-40B4-BE49-F238E27FC236}">
                  <a16:creationId xmlns:a16="http://schemas.microsoft.com/office/drawing/2014/main" id="{F61E9F0E-8C12-67F8-31E5-8CEF253BB2F5}"/>
                </a:ext>
              </a:extLst>
            </p:cNvPr>
            <p:cNvSpPr/>
            <p:nvPr/>
          </p:nvSpPr>
          <p:spPr>
            <a:xfrm>
              <a:off x="5889403" y="4586952"/>
              <a:ext cx="847224" cy="816141"/>
            </a:xfrm>
            <a:prstGeom prst="rect">
              <a:avLst/>
            </a:prstGeom>
            <a:solidFill>
              <a:srgbClr val="00FF99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9" name="תיבת טקסט 38">
              <a:extLst>
                <a:ext uri="{FF2B5EF4-FFF2-40B4-BE49-F238E27FC236}">
                  <a16:creationId xmlns:a16="http://schemas.microsoft.com/office/drawing/2014/main" id="{038B6217-EFA8-8DDF-7552-FA517EC8EC94}"/>
                </a:ext>
              </a:extLst>
            </p:cNvPr>
            <p:cNvSpPr txBox="1"/>
            <p:nvPr/>
          </p:nvSpPr>
          <p:spPr>
            <a:xfrm>
              <a:off x="5984004" y="4160325"/>
              <a:ext cx="641808" cy="400110"/>
            </a:xfrm>
            <a:prstGeom prst="rect">
              <a:avLst/>
            </a:prstGeom>
            <a:solidFill>
              <a:srgbClr val="00FF99"/>
            </a:solidFill>
            <a:ln>
              <a:solidFill>
                <a:schemeClr val="tx1"/>
              </a:solidFill>
            </a:ln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0.08</a:t>
              </a:r>
              <a:endParaRPr kumimoji="0" lang="he-I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1" name="תיבת טקסט 40">
              <a:extLst>
                <a:ext uri="{FF2B5EF4-FFF2-40B4-BE49-F238E27FC236}">
                  <a16:creationId xmlns:a16="http://schemas.microsoft.com/office/drawing/2014/main" id="{4BC468C6-4DD7-7DDF-A4F3-0FBF19D5292C}"/>
                </a:ext>
              </a:extLst>
            </p:cNvPr>
            <p:cNvSpPr txBox="1"/>
            <p:nvPr/>
          </p:nvSpPr>
          <p:spPr>
            <a:xfrm>
              <a:off x="6873788" y="3802391"/>
              <a:ext cx="641808" cy="400110"/>
            </a:xfrm>
            <a:prstGeom prst="rect">
              <a:avLst/>
            </a:prstGeom>
            <a:solidFill>
              <a:srgbClr val="33CCFF"/>
            </a:solidFill>
            <a:ln>
              <a:solidFill>
                <a:schemeClr val="tx1"/>
              </a:solidFill>
            </a:ln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0.11</a:t>
              </a:r>
              <a:endParaRPr kumimoji="0" lang="he-I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0" name="מלבן 49">
              <a:extLst>
                <a:ext uri="{FF2B5EF4-FFF2-40B4-BE49-F238E27FC236}">
                  <a16:creationId xmlns:a16="http://schemas.microsoft.com/office/drawing/2014/main" id="{1046232B-3808-66D6-95EE-AF7DD571DA76}"/>
                </a:ext>
              </a:extLst>
            </p:cNvPr>
            <p:cNvSpPr/>
            <p:nvPr/>
          </p:nvSpPr>
          <p:spPr>
            <a:xfrm>
              <a:off x="6794754" y="4270562"/>
              <a:ext cx="847224" cy="1132861"/>
            </a:xfrm>
            <a:prstGeom prst="rect">
              <a:avLst/>
            </a:prstGeom>
            <a:solidFill>
              <a:srgbClr val="33CCFF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HV</a:t>
              </a:r>
              <a:endParaRPr kumimoji="0" lang="he-IL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3" name="תיבת טקסט 52">
              <a:extLst>
                <a:ext uri="{FF2B5EF4-FFF2-40B4-BE49-F238E27FC236}">
                  <a16:creationId xmlns:a16="http://schemas.microsoft.com/office/drawing/2014/main" id="{6747881F-226D-BABB-E295-37B9A0F2394C}"/>
                </a:ext>
              </a:extLst>
            </p:cNvPr>
            <p:cNvSpPr txBox="1"/>
            <p:nvPr/>
          </p:nvSpPr>
          <p:spPr>
            <a:xfrm>
              <a:off x="6030997" y="4691887"/>
              <a:ext cx="555604" cy="430887"/>
            </a:xfrm>
            <a:prstGeom prst="rect">
              <a:avLst/>
            </a:prstGeom>
            <a:solidFill>
              <a:srgbClr val="00FF99"/>
            </a:solidFill>
            <a:ln>
              <a:noFill/>
            </a:ln>
          </p:spPr>
          <p:txBody>
            <a:bodyPr wrap="square" rtlCol="1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EV</a:t>
              </a:r>
              <a:endParaRPr kumimoji="0" lang="he-IL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5" name="תיבת טקסט 14">
              <a:extLst>
                <a:ext uri="{FF2B5EF4-FFF2-40B4-BE49-F238E27FC236}">
                  <a16:creationId xmlns:a16="http://schemas.microsoft.com/office/drawing/2014/main" id="{0BE5E212-51D6-22F4-317C-B295B9D981D5}"/>
                </a:ext>
              </a:extLst>
            </p:cNvPr>
            <p:cNvSpPr txBox="1"/>
            <p:nvPr/>
          </p:nvSpPr>
          <p:spPr>
            <a:xfrm>
              <a:off x="6905986" y="5164396"/>
              <a:ext cx="572126" cy="307777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400" dirty="0">
                  <a:solidFill>
                    <a:srgbClr val="FF0000"/>
                  </a:solidFill>
                  <a:latin typeface="Calibri" panose="020F0502020204030204"/>
                  <a:cs typeface="Arial" panose="020B0604020202020204" pitchFamily="34" charset="0"/>
                </a:rPr>
                <a:t>(62)</a:t>
              </a:r>
              <a:endParaRPr kumimoji="0" lang="he-IL" sz="1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" name="תיבת טקסט 21">
              <a:extLst>
                <a:ext uri="{FF2B5EF4-FFF2-40B4-BE49-F238E27FC236}">
                  <a16:creationId xmlns:a16="http://schemas.microsoft.com/office/drawing/2014/main" id="{32C7C589-8F8A-F978-5A3C-D53EAB87E444}"/>
                </a:ext>
              </a:extLst>
            </p:cNvPr>
            <p:cNvSpPr txBox="1"/>
            <p:nvPr/>
          </p:nvSpPr>
          <p:spPr>
            <a:xfrm>
              <a:off x="6058245" y="3863470"/>
              <a:ext cx="572126" cy="307777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(60)</a:t>
              </a:r>
              <a:endParaRPr kumimoji="0" lang="he-IL" sz="1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26519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תחתונה 1">
            <a:extLst>
              <a:ext uri="{FF2B5EF4-FFF2-40B4-BE49-F238E27FC236}">
                <a16:creationId xmlns:a16="http://schemas.microsoft.com/office/drawing/2014/main" id="{3FAAF570-A204-FAF9-EE4D-B94A45CF3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51886"/>
            <a:ext cx="4114800" cy="365125"/>
          </a:xfrm>
        </p:spPr>
        <p:txBody>
          <a:bodyPr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פנחס שכנר. חסרונות בשימוש מימן</a:t>
            </a:r>
          </a:p>
        </p:txBody>
      </p:sp>
      <p:sp>
        <p:nvSpPr>
          <p:cNvPr id="3" name="מציין מיקום של מספר שקופית 2">
            <a:extLst>
              <a:ext uri="{FF2B5EF4-FFF2-40B4-BE49-F238E27FC236}">
                <a16:creationId xmlns:a16="http://schemas.microsoft.com/office/drawing/2014/main" id="{5B28216D-D363-EB35-7193-5D406CD51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200" y="6424590"/>
            <a:ext cx="2743200" cy="365125"/>
          </a:xfrm>
        </p:spPr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E7B2D3-A8E1-4392-AEA3-16B2CE658653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he-IL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קבוצה 8">
            <a:extLst>
              <a:ext uri="{FF2B5EF4-FFF2-40B4-BE49-F238E27FC236}">
                <a16:creationId xmlns:a16="http://schemas.microsoft.com/office/drawing/2014/main" id="{03561A8D-600E-287D-5C40-6ACC12BBA76F}"/>
              </a:ext>
            </a:extLst>
          </p:cNvPr>
          <p:cNvGrpSpPr/>
          <p:nvPr/>
        </p:nvGrpSpPr>
        <p:grpSpPr>
          <a:xfrm>
            <a:off x="1208425" y="40989"/>
            <a:ext cx="10532962" cy="621243"/>
            <a:chOff x="2349496" y="41064"/>
            <a:chExt cx="8588113" cy="917652"/>
          </a:xfrm>
        </p:grpSpPr>
        <p:sp>
          <p:nvSpPr>
            <p:cNvPr id="11" name="אליפסה 10">
              <a:extLst>
                <a:ext uri="{FF2B5EF4-FFF2-40B4-BE49-F238E27FC236}">
                  <a16:creationId xmlns:a16="http://schemas.microsoft.com/office/drawing/2014/main" id="{71732A63-2C4D-3648-6B63-49F5676FE1A4}"/>
                </a:ext>
              </a:extLst>
            </p:cNvPr>
            <p:cNvSpPr/>
            <p:nvPr/>
          </p:nvSpPr>
          <p:spPr>
            <a:xfrm>
              <a:off x="2349496" y="41064"/>
              <a:ext cx="8588113" cy="865940"/>
            </a:xfrm>
            <a:prstGeom prst="ellipse">
              <a:avLst/>
            </a:prstGeom>
            <a:solidFill>
              <a:srgbClr val="FFCC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המשך ל</a:t>
              </a:r>
              <a:r>
                <a:rPr lang="he-IL" sz="4000" b="1" dirty="0">
                  <a:solidFill>
                    <a:prstClr val="black"/>
                  </a:solidFill>
                </a:rPr>
                <a:t>יתרון</a:t>
              </a:r>
              <a:r>
                <a:rPr kumimoji="0" lang="he-IL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 2:      יקרים יותר מ-</a:t>
              </a:r>
            </a:p>
          </p:txBody>
        </p:sp>
        <p:sp>
          <p:nvSpPr>
            <p:cNvPr id="14" name="תיבת טקסט 13">
              <a:extLst>
                <a:ext uri="{FF2B5EF4-FFF2-40B4-BE49-F238E27FC236}">
                  <a16:creationId xmlns:a16="http://schemas.microsoft.com/office/drawing/2014/main" id="{515FE3E3-DBCC-B80C-0764-1BC0511E3C14}"/>
                </a:ext>
              </a:extLst>
            </p:cNvPr>
            <p:cNvSpPr txBox="1"/>
            <p:nvPr/>
          </p:nvSpPr>
          <p:spPr>
            <a:xfrm>
              <a:off x="6401920" y="46704"/>
              <a:ext cx="572735" cy="909247"/>
            </a:xfrm>
            <a:prstGeom prst="rect">
              <a:avLst/>
            </a:prstGeom>
            <a:solidFill>
              <a:srgbClr val="00B0F0"/>
            </a:solidFill>
          </p:spPr>
          <p:txBody>
            <a:bodyPr wrap="non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HV</a:t>
              </a:r>
              <a:endParaRPr kumimoji="0" lang="he-IL" sz="3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5" name="תיבת טקסט 14">
              <a:extLst>
                <a:ext uri="{FF2B5EF4-FFF2-40B4-BE49-F238E27FC236}">
                  <a16:creationId xmlns:a16="http://schemas.microsoft.com/office/drawing/2014/main" id="{4576D7FB-F763-89D6-8895-6C79C020E935}"/>
                </a:ext>
              </a:extLst>
            </p:cNvPr>
            <p:cNvSpPr txBox="1"/>
            <p:nvPr/>
          </p:nvSpPr>
          <p:spPr>
            <a:xfrm>
              <a:off x="3459054" y="49473"/>
              <a:ext cx="644728" cy="909243"/>
            </a:xfrm>
            <a:prstGeom prst="rect">
              <a:avLst/>
            </a:prstGeom>
            <a:solidFill>
              <a:srgbClr val="00FF99"/>
            </a:solidFill>
          </p:spPr>
          <p:txBody>
            <a:bodyPr wrap="none" rtlCol="1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EV</a:t>
              </a:r>
              <a:endParaRPr kumimoji="0" lang="he-IL" sz="3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4063970" y="1914592"/>
            <a:ext cx="3407803" cy="3982582"/>
            <a:chOff x="4063970" y="1914592"/>
            <a:chExt cx="3407803" cy="3982582"/>
          </a:xfrm>
        </p:grpSpPr>
        <p:grpSp>
          <p:nvGrpSpPr>
            <p:cNvPr id="23" name="קבוצה 22">
              <a:extLst>
                <a:ext uri="{FF2B5EF4-FFF2-40B4-BE49-F238E27FC236}">
                  <a16:creationId xmlns:a16="http://schemas.microsoft.com/office/drawing/2014/main" id="{C0201DB6-86B6-D408-F294-2233F730FA13}"/>
                </a:ext>
              </a:extLst>
            </p:cNvPr>
            <p:cNvGrpSpPr/>
            <p:nvPr/>
          </p:nvGrpSpPr>
          <p:grpSpPr>
            <a:xfrm>
              <a:off x="4063970" y="1914592"/>
              <a:ext cx="3407803" cy="3982582"/>
              <a:chOff x="4099646" y="1492949"/>
              <a:chExt cx="3407803" cy="3982582"/>
            </a:xfrm>
          </p:grpSpPr>
          <p:sp>
            <p:nvSpPr>
              <p:cNvPr id="16" name="תיבת טקסט 15">
                <a:extLst>
                  <a:ext uri="{FF2B5EF4-FFF2-40B4-BE49-F238E27FC236}">
                    <a16:creationId xmlns:a16="http://schemas.microsoft.com/office/drawing/2014/main" id="{46B41446-3B1C-8ECC-F2BF-CFE66D5E3ADD}"/>
                  </a:ext>
                </a:extLst>
              </p:cNvPr>
              <p:cNvSpPr txBox="1"/>
              <p:nvPr/>
            </p:nvSpPr>
            <p:spPr>
              <a:xfrm>
                <a:off x="4688971" y="2129722"/>
                <a:ext cx="2463691" cy="1815882"/>
              </a:xfrm>
              <a:prstGeom prst="rect">
                <a:avLst/>
              </a:prstGeom>
              <a:solidFill>
                <a:srgbClr val="52E0FC"/>
              </a:solidFill>
              <a:ln>
                <a:solidFill>
                  <a:schemeClr val="tx1"/>
                </a:solidFill>
              </a:ln>
            </p:spPr>
            <p:txBody>
              <a:bodyPr wrap="square" rtlCol="1">
                <a:sp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he-IL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Arial" panose="020B0604020202020204" pitchFamily="34" charset="0"/>
                  </a:rPr>
                  <a:t>לכן יותר:</a:t>
                </a:r>
              </a:p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he-IL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Arial" panose="020B0604020202020204" pitchFamily="34" charset="0"/>
                  </a:rPr>
                  <a:t> + חלקי חילוף</a:t>
                </a:r>
              </a:p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he-IL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Arial" panose="020B0604020202020204" pitchFamily="34" charset="0"/>
                  </a:rPr>
                  <a:t> + תקלות</a:t>
                </a:r>
              </a:p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he-IL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Arial" panose="020B0604020202020204" pitchFamily="34" charset="0"/>
                  </a:rPr>
                  <a:t> + כח-אדם</a:t>
                </a:r>
              </a:p>
            </p:txBody>
          </p:sp>
          <p:sp>
            <p:nvSpPr>
              <p:cNvPr id="54" name="אליפסה 53">
                <a:extLst>
                  <a:ext uri="{FF2B5EF4-FFF2-40B4-BE49-F238E27FC236}">
                    <a16:creationId xmlns:a16="http://schemas.microsoft.com/office/drawing/2014/main" id="{CF363A59-4A70-F3FD-C8FF-A79827E40D59}"/>
                  </a:ext>
                </a:extLst>
              </p:cNvPr>
              <p:cNvSpPr/>
              <p:nvPr/>
            </p:nvSpPr>
            <p:spPr>
              <a:xfrm rot="676225">
                <a:off x="4099646" y="4546446"/>
                <a:ext cx="3407803" cy="929085"/>
              </a:xfrm>
              <a:prstGeom prst="ellipse">
                <a:avLst/>
              </a:prstGeom>
              <a:solidFill>
                <a:srgbClr val="52E0FC"/>
              </a:solidFill>
              <a:ln w="3810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he-IL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Arial" panose="020B0604020202020204" pitchFamily="34" charset="0"/>
                  </a:rPr>
                  <a:t>מחיר ותחזוקה</a:t>
                </a:r>
              </a:p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he-IL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Arial" panose="020B0604020202020204" pitchFamily="34" charset="0"/>
                  </a:rPr>
                  <a:t> יקרים יותר</a:t>
                </a:r>
              </a:p>
            </p:txBody>
          </p:sp>
          <p:sp>
            <p:nvSpPr>
              <p:cNvPr id="6" name="חץ: ימינה 5">
                <a:extLst>
                  <a:ext uri="{FF2B5EF4-FFF2-40B4-BE49-F238E27FC236}">
                    <a16:creationId xmlns:a16="http://schemas.microsoft.com/office/drawing/2014/main" id="{9A7680DF-47AD-AA1C-2B3D-FFFEB1C5A326}"/>
                  </a:ext>
                </a:extLst>
              </p:cNvPr>
              <p:cNvSpPr/>
              <p:nvPr/>
            </p:nvSpPr>
            <p:spPr>
              <a:xfrm rot="5400000">
                <a:off x="4625141" y="1739948"/>
                <a:ext cx="1133395" cy="639398"/>
              </a:xfrm>
              <a:prstGeom prst="rightArrow">
                <a:avLst/>
              </a:prstGeom>
              <a:solidFill>
                <a:srgbClr val="FFCCCC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34" name="חץ: ימינה 33">
              <a:extLst>
                <a:ext uri="{FF2B5EF4-FFF2-40B4-BE49-F238E27FC236}">
                  <a16:creationId xmlns:a16="http://schemas.microsoft.com/office/drawing/2014/main" id="{AADEA005-A02F-AA7D-D5D4-621CA394B590}"/>
                </a:ext>
              </a:extLst>
            </p:cNvPr>
            <p:cNvSpPr/>
            <p:nvPr/>
          </p:nvSpPr>
          <p:spPr>
            <a:xfrm rot="5400000">
              <a:off x="4701639" y="4247485"/>
              <a:ext cx="791062" cy="639398"/>
            </a:xfrm>
            <a:prstGeom prst="rightArrow">
              <a:avLst/>
            </a:prstGeom>
            <a:solidFill>
              <a:srgbClr val="FFCC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7368073" y="1094340"/>
            <a:ext cx="5037257" cy="5398250"/>
            <a:chOff x="7368073" y="1094340"/>
            <a:chExt cx="5037257" cy="5398250"/>
          </a:xfrm>
        </p:grpSpPr>
        <p:sp>
          <p:nvSpPr>
            <p:cNvPr id="31" name="אליפסה 30">
              <a:extLst>
                <a:ext uri="{FF2B5EF4-FFF2-40B4-BE49-F238E27FC236}">
                  <a16:creationId xmlns:a16="http://schemas.microsoft.com/office/drawing/2014/main" id="{0465784E-B00F-F867-BB83-EF2DF9BA09A1}"/>
                </a:ext>
              </a:extLst>
            </p:cNvPr>
            <p:cNvSpPr/>
            <p:nvPr/>
          </p:nvSpPr>
          <p:spPr>
            <a:xfrm>
              <a:off x="7368073" y="1094340"/>
              <a:ext cx="4833218" cy="1133394"/>
            </a:xfrm>
            <a:prstGeom prst="ellipse">
              <a:avLst/>
            </a:prstGeom>
            <a:solidFill>
              <a:srgbClr val="00FF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3600" b="1" i="0" u="sng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3600" b="1" i="0" u="sng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ה</a:t>
              </a:r>
              <a:r>
                <a:rPr kumimoji="0" lang="he-IL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מכלול של </a:t>
              </a: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EV</a:t>
              </a:r>
            </a:p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סוללת 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Li-Ion</a:t>
              </a:r>
            </a:p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18" name="Group 17"/>
            <p:cNvGrpSpPr/>
            <p:nvPr/>
          </p:nvGrpSpPr>
          <p:grpSpPr>
            <a:xfrm>
              <a:off x="7769994" y="2430672"/>
              <a:ext cx="4635336" cy="4061918"/>
              <a:chOff x="7769994" y="2430672"/>
              <a:chExt cx="4635336" cy="4061918"/>
            </a:xfrm>
          </p:grpSpPr>
          <p:grpSp>
            <p:nvGrpSpPr>
              <p:cNvPr id="8" name="Group 7"/>
              <p:cNvGrpSpPr/>
              <p:nvPr/>
            </p:nvGrpSpPr>
            <p:grpSpPr>
              <a:xfrm>
                <a:off x="7769994" y="2430672"/>
                <a:ext cx="2990629" cy="1493898"/>
                <a:chOff x="6978106" y="2090028"/>
                <a:chExt cx="2990629" cy="1493898"/>
              </a:xfrm>
            </p:grpSpPr>
            <p:sp>
              <p:nvSpPr>
                <p:cNvPr id="61" name="מלבן: פינות מעוגלות 60">
                  <a:extLst>
                    <a:ext uri="{FF2B5EF4-FFF2-40B4-BE49-F238E27FC236}">
                      <a16:creationId xmlns:a16="http://schemas.microsoft.com/office/drawing/2014/main" id="{84331CD7-5DFB-11B7-4E1F-72F43FB312AA}"/>
                    </a:ext>
                  </a:extLst>
                </p:cNvPr>
                <p:cNvSpPr/>
                <p:nvPr/>
              </p:nvSpPr>
              <p:spPr>
                <a:xfrm>
                  <a:off x="6978106" y="3064562"/>
                  <a:ext cx="2990629" cy="519364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he-IL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>
                          <a:lumMod val="95000"/>
                          <a:lumOff val="5000"/>
                        </a:prstClr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Arial" panose="020B0604020202020204" pitchFamily="34" charset="0"/>
                    </a:rPr>
                    <a:t>זמן טעינה ארוך</a:t>
                  </a:r>
                </a:p>
              </p:txBody>
            </p:sp>
            <p:pic>
              <p:nvPicPr>
                <p:cNvPr id="1026" name="Picture 2" descr="Modern clock vector image"/>
                <p:cNvPicPr>
                  <a:picLocks noChangeAspect="1" noChangeArrowheads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21183" y="2090028"/>
                  <a:ext cx="1161941" cy="1157293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2" name="Group 11"/>
              <p:cNvGrpSpPr/>
              <p:nvPr/>
            </p:nvGrpSpPr>
            <p:grpSpPr>
              <a:xfrm>
                <a:off x="10152572" y="2481290"/>
                <a:ext cx="2252758" cy="1978023"/>
                <a:chOff x="10540498" y="4820262"/>
                <a:chExt cx="2252758" cy="1978023"/>
              </a:xfrm>
            </p:grpSpPr>
            <p:pic>
              <p:nvPicPr>
                <p:cNvPr id="1028" name="Picture 4" descr="Golden disbalanced scale."/>
                <p:cNvPicPr>
                  <a:picLocks noChangeAspect="1" noChangeArrowheads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7046" y="4820262"/>
                  <a:ext cx="1231634" cy="142881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35" name="מלבן: פינות מעוגלות 60">
                  <a:extLst>
                    <a:ext uri="{FF2B5EF4-FFF2-40B4-BE49-F238E27FC236}">
                      <a16:creationId xmlns:a16="http://schemas.microsoft.com/office/drawing/2014/main" id="{84331CD7-5DFB-11B7-4E1F-72F43FB312AA}"/>
                    </a:ext>
                  </a:extLst>
                </p:cNvPr>
                <p:cNvSpPr/>
                <p:nvPr/>
              </p:nvSpPr>
              <p:spPr>
                <a:xfrm>
                  <a:off x="10540498" y="6278921"/>
                  <a:ext cx="2252758" cy="519364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he-IL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>
                          <a:lumMod val="95000"/>
                          <a:lumOff val="5000"/>
                        </a:prstClr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Arial" panose="020B0604020202020204" pitchFamily="34" charset="0"/>
                    </a:rPr>
                    <a:t>נפח+משקל גבוהים</a:t>
                  </a:r>
                </a:p>
              </p:txBody>
            </p:sp>
          </p:grpSp>
          <p:grpSp>
            <p:nvGrpSpPr>
              <p:cNvPr id="13" name="Group 12"/>
              <p:cNvGrpSpPr/>
              <p:nvPr/>
            </p:nvGrpSpPr>
            <p:grpSpPr>
              <a:xfrm>
                <a:off x="10012731" y="4705092"/>
                <a:ext cx="2252758" cy="1787498"/>
                <a:chOff x="10012731" y="4705092"/>
                <a:chExt cx="2252758" cy="1787498"/>
              </a:xfrm>
            </p:grpSpPr>
            <p:pic>
              <p:nvPicPr>
                <p:cNvPr id="1030" name="Picture 6" descr="Vector clip art of fire flame in orange color"/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64261" y="4705092"/>
                  <a:ext cx="1077126" cy="1521365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37" name="מלבן: פינות מעוגלות 60">
                  <a:extLst>
                    <a:ext uri="{FF2B5EF4-FFF2-40B4-BE49-F238E27FC236}">
                      <a16:creationId xmlns:a16="http://schemas.microsoft.com/office/drawing/2014/main" id="{84331CD7-5DFB-11B7-4E1F-72F43FB312AA}"/>
                    </a:ext>
                  </a:extLst>
                </p:cNvPr>
                <p:cNvSpPr/>
                <p:nvPr/>
              </p:nvSpPr>
              <p:spPr>
                <a:xfrm>
                  <a:off x="10012731" y="5973226"/>
                  <a:ext cx="2252758" cy="519364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he-IL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>
                          <a:lumMod val="95000"/>
                          <a:lumOff val="5000"/>
                        </a:prstClr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Arial" panose="020B0604020202020204" pitchFamily="34" charset="0"/>
                    </a:rPr>
                    <a:t>שריפות</a:t>
                  </a:r>
                </a:p>
              </p:txBody>
            </p:sp>
          </p:grpSp>
          <p:grpSp>
            <p:nvGrpSpPr>
              <p:cNvPr id="17" name="Group 16"/>
              <p:cNvGrpSpPr/>
              <p:nvPr/>
            </p:nvGrpSpPr>
            <p:grpSpPr>
              <a:xfrm>
                <a:off x="8067662" y="4046698"/>
                <a:ext cx="2252758" cy="2299423"/>
                <a:chOff x="7769994" y="3978443"/>
                <a:chExt cx="2252758" cy="2299423"/>
              </a:xfrm>
            </p:grpSpPr>
            <p:pic>
              <p:nvPicPr>
                <p:cNvPr id="1032" name="Picture 8" descr="Miner is working with a pick"/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2428" y="3978443"/>
                  <a:ext cx="2004405" cy="2004405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38" name="מלבן: פינות מעוגלות 60">
                  <a:extLst>
                    <a:ext uri="{FF2B5EF4-FFF2-40B4-BE49-F238E27FC236}">
                      <a16:creationId xmlns:a16="http://schemas.microsoft.com/office/drawing/2014/main" id="{84331CD7-5DFB-11B7-4E1F-72F43FB312AA}"/>
                    </a:ext>
                  </a:extLst>
                </p:cNvPr>
                <p:cNvSpPr/>
                <p:nvPr/>
              </p:nvSpPr>
              <p:spPr>
                <a:xfrm>
                  <a:off x="7769994" y="5758502"/>
                  <a:ext cx="2252758" cy="519364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he-IL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>
                          <a:lumMod val="95000"/>
                          <a:lumOff val="5000"/>
                        </a:prstClr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Arial" panose="020B0604020202020204" pitchFamily="34" charset="0"/>
                    </a:rPr>
                    <a:t>יסוד נדיר, </a:t>
                  </a:r>
                </a:p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he-IL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>
                          <a:lumMod val="95000"/>
                          <a:lumOff val="5000"/>
                        </a:prstClr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Arial" panose="020B0604020202020204" pitchFamily="34" charset="0"/>
                    </a:rPr>
                    <a:t>הפקה יקרה</a:t>
                  </a:r>
                </a:p>
              </p:txBody>
            </p:sp>
          </p:grpSp>
        </p:grpSp>
      </p:grpSp>
      <p:grpSp>
        <p:nvGrpSpPr>
          <p:cNvPr id="7" name="Group 6"/>
          <p:cNvGrpSpPr/>
          <p:nvPr/>
        </p:nvGrpSpPr>
        <p:grpSpPr>
          <a:xfrm>
            <a:off x="363682" y="1947908"/>
            <a:ext cx="3568265" cy="4103195"/>
            <a:chOff x="363682" y="1947908"/>
            <a:chExt cx="3568265" cy="4103195"/>
          </a:xfrm>
        </p:grpSpPr>
        <p:sp>
          <p:nvSpPr>
            <p:cNvPr id="21" name="תיבת טקסט 20">
              <a:extLst>
                <a:ext uri="{FF2B5EF4-FFF2-40B4-BE49-F238E27FC236}">
                  <a16:creationId xmlns:a16="http://schemas.microsoft.com/office/drawing/2014/main" id="{7C4ADDB5-AA0B-8125-B05E-57FD203AC0F5}"/>
                </a:ext>
              </a:extLst>
            </p:cNvPr>
            <p:cNvSpPr txBox="1"/>
            <p:nvPr/>
          </p:nvSpPr>
          <p:spPr>
            <a:xfrm>
              <a:off x="507286" y="5589438"/>
              <a:ext cx="1700328" cy="461665"/>
            </a:xfrm>
            <a:prstGeom prst="rect">
              <a:avLst/>
            </a:prstGeom>
            <a:solidFill>
              <a:srgbClr val="FFCCCC"/>
            </a:solidFill>
            <a:ln>
              <a:solidFill>
                <a:schemeClr val="tx1"/>
              </a:solidFill>
            </a:ln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* ע"ח נצילות אנרגטית </a:t>
              </a:r>
            </a:p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של תא הדלק </a:t>
              </a:r>
            </a:p>
          </p:txBody>
        </p:sp>
        <p:sp>
          <p:nvSpPr>
            <p:cNvPr id="5" name="Rectangle 4"/>
            <p:cNvSpPr/>
            <p:nvPr/>
          </p:nvSpPr>
          <p:spPr>
            <a:xfrm>
              <a:off x="363682" y="1947908"/>
              <a:ext cx="3568265" cy="3478412"/>
            </a:xfrm>
            <a:prstGeom prst="rect">
              <a:avLst/>
            </a:prstGeom>
            <a:noFill/>
            <a:ln w="254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he-IL" sz="2800" dirty="0">
                <a:solidFill>
                  <a:schemeClr val="tx1"/>
                </a:solidFill>
              </a:endParaRPr>
            </a:p>
            <a:p>
              <a:r>
                <a:rPr lang="en-US" sz="2800" dirty="0">
                  <a:solidFill>
                    <a:schemeClr val="tx1"/>
                  </a:solidFill>
                </a:rPr>
                <a:t>Fuel Cell (FC)</a:t>
              </a:r>
            </a:p>
            <a:p>
              <a:r>
                <a:rPr lang="he-IL" sz="2800" dirty="0">
                  <a:solidFill>
                    <a:schemeClr val="tx1"/>
                  </a:solidFill>
                </a:rPr>
                <a:t>מדחס אויר*</a:t>
              </a:r>
            </a:p>
            <a:p>
              <a:r>
                <a:rPr lang="he-IL" sz="2800" dirty="0">
                  <a:solidFill>
                    <a:schemeClr val="tx1"/>
                  </a:solidFill>
                </a:rPr>
                <a:t>מזרים אוויר דחוס ל </a:t>
              </a:r>
              <a:r>
                <a:rPr lang="en-US" sz="2800" dirty="0">
                  <a:solidFill>
                    <a:schemeClr val="tx1"/>
                  </a:solidFill>
                </a:rPr>
                <a:t>FC</a:t>
              </a:r>
              <a:r>
                <a:rPr lang="he-IL" sz="2800" dirty="0">
                  <a:solidFill>
                    <a:schemeClr val="tx1"/>
                  </a:solidFill>
                </a:rPr>
                <a:t>*</a:t>
              </a:r>
            </a:p>
            <a:p>
              <a:r>
                <a:rPr lang="he-IL" sz="2800" dirty="0">
                  <a:solidFill>
                    <a:schemeClr val="tx1"/>
                  </a:solidFill>
                </a:rPr>
                <a:t>מזרים נוזל קירור ל </a:t>
              </a:r>
              <a:r>
                <a:rPr lang="en-US" sz="2800" dirty="0">
                  <a:solidFill>
                    <a:schemeClr val="tx1"/>
                  </a:solidFill>
                </a:rPr>
                <a:t>FC</a:t>
              </a:r>
              <a:r>
                <a:rPr lang="he-IL" sz="2800" dirty="0">
                  <a:solidFill>
                    <a:schemeClr val="tx1"/>
                  </a:solidFill>
                </a:rPr>
                <a:t>*</a:t>
              </a:r>
            </a:p>
            <a:p>
              <a:r>
                <a:rPr lang="he-IL" sz="2800" dirty="0">
                  <a:solidFill>
                    <a:schemeClr val="tx1"/>
                  </a:solidFill>
                </a:rPr>
                <a:t>מפיק </a:t>
              </a:r>
              <a:r>
                <a:rPr lang="en-US" sz="2800" kern="100" dirty="0">
                  <a:solidFill>
                    <a:schemeClr val="tx1"/>
                  </a:solidFill>
                  <a:ea typeface="Aptos" panose="020B0004020202020204" pitchFamily="34" charset="0"/>
                  <a:cs typeface="Arial" panose="020B0604020202020204" pitchFamily="34" charset="0"/>
                </a:rPr>
                <a:t>H</a:t>
              </a:r>
              <a:r>
                <a:rPr lang="en-US" sz="2800" kern="100" baseline="-25000" dirty="0">
                  <a:solidFill>
                    <a:schemeClr val="tx1"/>
                  </a:solidFill>
                  <a:ea typeface="Aptos" panose="020B0004020202020204" pitchFamily="34" charset="0"/>
                  <a:cs typeface="Arial" panose="020B0604020202020204" pitchFamily="34" charset="0"/>
                </a:rPr>
                <a:t>2</a:t>
              </a:r>
              <a:r>
                <a:rPr lang="he-IL" sz="2800" dirty="0">
                  <a:solidFill>
                    <a:schemeClr val="tx1"/>
                  </a:solidFill>
                </a:rPr>
                <a:t> מומס במים*</a:t>
              </a:r>
            </a:p>
            <a:p>
              <a:r>
                <a:rPr lang="he-IL" sz="2800" dirty="0">
                  <a:solidFill>
                    <a:schemeClr val="tx1"/>
                  </a:solidFill>
                </a:rPr>
                <a:t>מפלט למים</a:t>
              </a:r>
            </a:p>
            <a:p>
              <a:r>
                <a:rPr lang="he-IL" sz="2800" dirty="0">
                  <a:solidFill>
                    <a:schemeClr val="tx1"/>
                  </a:solidFill>
                </a:rPr>
                <a:t>מיכלים ל </a:t>
              </a:r>
              <a:r>
                <a:rPr lang="en-US" sz="2800" kern="100" dirty="0">
                  <a:solidFill>
                    <a:schemeClr val="tx1"/>
                  </a:solidFill>
                  <a:ea typeface="Aptos" panose="020B0004020202020204" pitchFamily="34" charset="0"/>
                  <a:cs typeface="Arial" panose="020B0604020202020204" pitchFamily="34" charset="0"/>
                </a:rPr>
                <a:t>H</a:t>
              </a:r>
              <a:r>
                <a:rPr lang="en-US" sz="2800" kern="100" baseline="-25000" dirty="0">
                  <a:solidFill>
                    <a:schemeClr val="tx1"/>
                  </a:solidFill>
                  <a:ea typeface="Aptos" panose="020B0004020202020204" pitchFamily="34" charset="0"/>
                  <a:cs typeface="Arial" panose="020B0604020202020204" pitchFamily="34" charset="0"/>
                </a:rPr>
                <a:t>2</a:t>
              </a:r>
              <a:endParaRPr lang="en-US" sz="28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137973" y="1027665"/>
            <a:ext cx="7176575" cy="1219845"/>
            <a:chOff x="137973" y="1027665"/>
            <a:chExt cx="7176575" cy="1219845"/>
          </a:xfrm>
        </p:grpSpPr>
        <p:sp>
          <p:nvSpPr>
            <p:cNvPr id="4" name="אליפסה 3">
              <a:extLst>
                <a:ext uri="{FF2B5EF4-FFF2-40B4-BE49-F238E27FC236}">
                  <a16:creationId xmlns:a16="http://schemas.microsoft.com/office/drawing/2014/main" id="{8B1E4AE1-6A6C-6FC2-906B-8B7314BD2359}"/>
                </a:ext>
              </a:extLst>
            </p:cNvPr>
            <p:cNvSpPr/>
            <p:nvPr/>
          </p:nvSpPr>
          <p:spPr>
            <a:xfrm>
              <a:off x="137973" y="1027665"/>
              <a:ext cx="7176575" cy="1219845"/>
            </a:xfrm>
            <a:prstGeom prst="ellipse">
              <a:avLst/>
            </a:prstGeom>
            <a:solidFill>
              <a:srgbClr val="52E0F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ל-</a:t>
              </a: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HV</a:t>
              </a:r>
              <a:r>
                <a:rPr kumimoji="0" lang="he-IL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 יש 7 מכלולים </a:t>
              </a:r>
              <a:r>
                <a:rPr kumimoji="0" lang="he-IL" sz="36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נוספים</a:t>
              </a:r>
            </a:p>
          </p:txBody>
        </p:sp>
        <p:sp>
          <p:nvSpPr>
            <p:cNvPr id="10" name="תיבת טקסט 9">
              <a:extLst>
                <a:ext uri="{FF2B5EF4-FFF2-40B4-BE49-F238E27FC236}">
                  <a16:creationId xmlns:a16="http://schemas.microsoft.com/office/drawing/2014/main" id="{CD7FF7EC-25FB-6495-EC0D-76CBF93467DF}"/>
                </a:ext>
              </a:extLst>
            </p:cNvPr>
            <p:cNvSpPr txBox="1"/>
            <p:nvPr/>
          </p:nvSpPr>
          <p:spPr>
            <a:xfrm>
              <a:off x="235282" y="1119693"/>
              <a:ext cx="544008" cy="307777"/>
            </a:xfrm>
            <a:prstGeom prst="rect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</p:spPr>
          <p:txBody>
            <a:bodyPr wrap="square" rtlCol="1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(58)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81996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תחתונה 1">
            <a:extLst>
              <a:ext uri="{FF2B5EF4-FFF2-40B4-BE49-F238E27FC236}">
                <a16:creationId xmlns:a16="http://schemas.microsoft.com/office/drawing/2014/main" id="{8FAE1496-53C3-1872-EAED-BB9AA9EC0F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74122" y="6383142"/>
            <a:ext cx="4114800" cy="365125"/>
          </a:xfrm>
        </p:spPr>
        <p:txBody>
          <a:bodyPr/>
          <a:lstStyle/>
          <a:p>
            <a:r>
              <a:rPr lang="he-IL" dirty="0"/>
              <a:t>פנחס שכנר. חסרונות בשימוש מימן</a:t>
            </a:r>
          </a:p>
        </p:txBody>
      </p:sp>
      <p:sp>
        <p:nvSpPr>
          <p:cNvPr id="3" name="מציין מיקום של מספר שקופית 2">
            <a:extLst>
              <a:ext uri="{FF2B5EF4-FFF2-40B4-BE49-F238E27FC236}">
                <a16:creationId xmlns:a16="http://schemas.microsoft.com/office/drawing/2014/main" id="{2166E3A6-4492-9FA2-8A8F-7235800FD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200" y="6414124"/>
            <a:ext cx="2743200" cy="365125"/>
          </a:xfrm>
        </p:spPr>
        <p:txBody>
          <a:bodyPr/>
          <a:lstStyle/>
          <a:p>
            <a:fld id="{33E7B2D3-A8E1-4392-AEA3-16B2CE658653}" type="slidenum">
              <a:rPr lang="he-IL" smtClean="0"/>
              <a:pPr/>
              <a:t>6</a:t>
            </a:fld>
            <a:endParaRPr lang="he-IL" dirty="0"/>
          </a:p>
        </p:txBody>
      </p:sp>
      <p:sp>
        <p:nvSpPr>
          <p:cNvPr id="22" name="תיבת טקסט 21">
            <a:extLst>
              <a:ext uri="{FF2B5EF4-FFF2-40B4-BE49-F238E27FC236}">
                <a16:creationId xmlns:a16="http://schemas.microsoft.com/office/drawing/2014/main" id="{5F5F4EBD-339A-EAD1-FAD5-92ADD8FACFB1}"/>
              </a:ext>
            </a:extLst>
          </p:cNvPr>
          <p:cNvSpPr txBox="1"/>
          <p:nvPr/>
        </p:nvSpPr>
        <p:spPr>
          <a:xfrm>
            <a:off x="7364529" y="910531"/>
            <a:ext cx="1160895" cy="584775"/>
          </a:xfrm>
          <a:prstGeom prst="rect">
            <a:avLst/>
          </a:prstGeom>
          <a:solidFill>
            <a:srgbClr val="99FFCC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none" rtlCol="1">
            <a:spAutoFit/>
          </a:bodyPr>
          <a:lstStyle/>
          <a:p>
            <a:r>
              <a:rPr lang="he-IL" sz="3200" dirty="0"/>
              <a:t>ארוך?</a:t>
            </a:r>
          </a:p>
        </p:txBody>
      </p:sp>
      <p:grpSp>
        <p:nvGrpSpPr>
          <p:cNvPr id="25" name="קבוצה 24">
            <a:extLst>
              <a:ext uri="{FF2B5EF4-FFF2-40B4-BE49-F238E27FC236}">
                <a16:creationId xmlns:a16="http://schemas.microsoft.com/office/drawing/2014/main" id="{83E799F4-5F70-681D-47AE-B5DF477C929B}"/>
              </a:ext>
            </a:extLst>
          </p:cNvPr>
          <p:cNvGrpSpPr/>
          <p:nvPr/>
        </p:nvGrpSpPr>
        <p:grpSpPr>
          <a:xfrm>
            <a:off x="6426552" y="1603953"/>
            <a:ext cx="5534978" cy="2677656"/>
            <a:chOff x="6342172" y="2042561"/>
            <a:chExt cx="5534978" cy="2677656"/>
          </a:xfrm>
        </p:grpSpPr>
        <p:sp>
          <p:nvSpPr>
            <p:cNvPr id="23" name="תיבת טקסט 22">
              <a:extLst>
                <a:ext uri="{FF2B5EF4-FFF2-40B4-BE49-F238E27FC236}">
                  <a16:creationId xmlns:a16="http://schemas.microsoft.com/office/drawing/2014/main" id="{7EC0D7F9-4AED-351A-266C-1559F9CA2CDA}"/>
                </a:ext>
              </a:extLst>
            </p:cNvPr>
            <p:cNvSpPr txBox="1"/>
            <p:nvPr/>
          </p:nvSpPr>
          <p:spPr>
            <a:xfrm>
              <a:off x="6342172" y="2042561"/>
              <a:ext cx="5534978" cy="267765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1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he-IL" sz="2800" dirty="0"/>
                <a:t>לא נורא! טעינה ביתית (80%)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he-IL" sz="2800" dirty="0"/>
                <a:t>תחנות טעינה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he-IL" sz="2800" dirty="0"/>
                <a:t>כבישי טעינה </a:t>
              </a:r>
              <a:r>
                <a:rPr lang="en-US" sz="2800" dirty="0"/>
                <a:t>(Electreon)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he-IL" sz="2800" dirty="0"/>
                <a:t>תאי-שמש מפלסטיק </a:t>
              </a:r>
              <a:r>
                <a:rPr lang="en-US" sz="2800" dirty="0"/>
                <a:t> (Apollo Power)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2800" dirty="0"/>
                <a:t>Swapping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he-IL" sz="2800" dirty="0"/>
                <a:t>טעינה עילית (רכבת, </a:t>
              </a:r>
              <a:r>
                <a:rPr lang="en-US" sz="2800" dirty="0"/>
                <a:t> tramway</a:t>
              </a:r>
              <a:r>
                <a:rPr lang="he-IL" sz="2800" dirty="0"/>
                <a:t>)</a:t>
              </a:r>
            </a:p>
          </p:txBody>
        </p:sp>
        <p:sp>
          <p:nvSpPr>
            <p:cNvPr id="24" name="תיבת טקסט 23">
              <a:extLst>
                <a:ext uri="{FF2B5EF4-FFF2-40B4-BE49-F238E27FC236}">
                  <a16:creationId xmlns:a16="http://schemas.microsoft.com/office/drawing/2014/main" id="{63D19BD3-7F80-4C7B-E282-579A340C9E30}"/>
                </a:ext>
              </a:extLst>
            </p:cNvPr>
            <p:cNvSpPr txBox="1"/>
            <p:nvPr/>
          </p:nvSpPr>
          <p:spPr>
            <a:xfrm>
              <a:off x="9595306" y="3855801"/>
              <a:ext cx="476412" cy="307777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txBody>
            <a:bodyPr wrap="none" rtlCol="1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(63)</a:t>
              </a:r>
              <a:endParaRPr kumimoji="0" lang="he-IL" sz="1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29" name="מלבן: פינות מעוגלות 28">
            <a:extLst>
              <a:ext uri="{FF2B5EF4-FFF2-40B4-BE49-F238E27FC236}">
                <a16:creationId xmlns:a16="http://schemas.microsoft.com/office/drawing/2014/main" id="{5F15524F-3673-EE5F-B55A-3A933EFE783B}"/>
              </a:ext>
            </a:extLst>
          </p:cNvPr>
          <p:cNvSpPr/>
          <p:nvPr/>
        </p:nvSpPr>
        <p:spPr>
          <a:xfrm>
            <a:off x="10227183" y="4574305"/>
            <a:ext cx="1736333" cy="526710"/>
          </a:xfrm>
          <a:prstGeom prst="roundRect">
            <a:avLst/>
          </a:prstGeom>
          <a:solidFill>
            <a:srgbClr val="00FF99"/>
          </a:solidFill>
          <a:ln w="571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יסוד נדיר </a:t>
            </a:r>
          </a:p>
        </p:txBody>
      </p:sp>
      <p:grpSp>
        <p:nvGrpSpPr>
          <p:cNvPr id="7" name="קבוצה 6">
            <a:extLst>
              <a:ext uri="{FF2B5EF4-FFF2-40B4-BE49-F238E27FC236}">
                <a16:creationId xmlns:a16="http://schemas.microsoft.com/office/drawing/2014/main" id="{577E6576-5C77-2D8E-B1BF-0AD66083DBE9}"/>
              </a:ext>
            </a:extLst>
          </p:cNvPr>
          <p:cNvGrpSpPr/>
          <p:nvPr/>
        </p:nvGrpSpPr>
        <p:grpSpPr>
          <a:xfrm>
            <a:off x="6863024" y="4557680"/>
            <a:ext cx="5221113" cy="2127656"/>
            <a:chOff x="6863024" y="4557680"/>
            <a:chExt cx="5221113" cy="2127656"/>
          </a:xfrm>
        </p:grpSpPr>
        <p:pic>
          <p:nvPicPr>
            <p:cNvPr id="27" name="Picture 8" descr="Miner is working with a pick">
              <a:extLst>
                <a:ext uri="{FF2B5EF4-FFF2-40B4-BE49-F238E27FC236}">
                  <a16:creationId xmlns:a16="http://schemas.microsoft.com/office/drawing/2014/main" id="{2662E6E6-F303-F327-F3F0-BDEE7FA8FDB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69456" y="4837660"/>
              <a:ext cx="1876546" cy="18476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מלבן: פינות מעוגלות 29">
              <a:extLst>
                <a:ext uri="{FF2B5EF4-FFF2-40B4-BE49-F238E27FC236}">
                  <a16:creationId xmlns:a16="http://schemas.microsoft.com/office/drawing/2014/main" id="{55ED2691-6832-0AA9-AF54-4F1205C354BB}"/>
                </a:ext>
              </a:extLst>
            </p:cNvPr>
            <p:cNvSpPr/>
            <p:nvPr/>
          </p:nvSpPr>
          <p:spPr>
            <a:xfrm>
              <a:off x="6863024" y="4557680"/>
              <a:ext cx="3338474" cy="526710"/>
            </a:xfrm>
            <a:prstGeom prst="roundRect">
              <a:avLst/>
            </a:prstGeom>
            <a:solidFill>
              <a:srgbClr val="00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עוברים ל-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Sodium</a:t>
              </a:r>
              <a:r>
                <a:rPr kumimoji="0" lang="he-IL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 </a:t>
              </a:r>
            </a:p>
          </p:txBody>
        </p:sp>
        <p:sp>
          <p:nvSpPr>
            <p:cNvPr id="32" name="תיבת טקסט 31">
              <a:extLst>
                <a:ext uri="{FF2B5EF4-FFF2-40B4-BE49-F238E27FC236}">
                  <a16:creationId xmlns:a16="http://schemas.microsoft.com/office/drawing/2014/main" id="{27D6F49E-762E-A03D-FE4B-8A05AD55B86C}"/>
                </a:ext>
              </a:extLst>
            </p:cNvPr>
            <p:cNvSpPr txBox="1"/>
            <p:nvPr/>
          </p:nvSpPr>
          <p:spPr>
            <a:xfrm>
              <a:off x="9244898" y="5234600"/>
              <a:ext cx="2839239" cy="95410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נפוץ וזול, אבל עדיין</a:t>
              </a:r>
            </a:p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 עלול להתלקח</a:t>
              </a:r>
            </a:p>
          </p:txBody>
        </p:sp>
      </p:grpSp>
      <p:sp>
        <p:nvSpPr>
          <p:cNvPr id="39" name="תיבת טקסט 38">
            <a:extLst>
              <a:ext uri="{FF2B5EF4-FFF2-40B4-BE49-F238E27FC236}">
                <a16:creationId xmlns:a16="http://schemas.microsoft.com/office/drawing/2014/main" id="{71A5C6B1-5770-78C6-E977-AC15C544D540}"/>
              </a:ext>
            </a:extLst>
          </p:cNvPr>
          <p:cNvSpPr txBox="1"/>
          <p:nvPr/>
        </p:nvSpPr>
        <p:spPr>
          <a:xfrm>
            <a:off x="424543" y="1320587"/>
            <a:ext cx="5671457" cy="9541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pPr marR="0" lvl="0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he-IL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* הקטנת נפח ומשקל לרכב</a:t>
            </a:r>
          </a:p>
          <a:p>
            <a:pPr marR="0" lvl="0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he-IL" sz="28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/>
                <a:cs typeface="Arial" panose="020B0604020202020204" pitchFamily="34" charset="0"/>
              </a:rPr>
              <a:t>* הקטנת טווח מירבי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500 Km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anose="05000000000000000000" pitchFamily="2" charset="2"/>
              </a:rPr>
              <a:t>250 Km</a:t>
            </a:r>
            <a:endParaRPr kumimoji="0" lang="he-IL" sz="2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5" name="קבוצה 4">
            <a:extLst>
              <a:ext uri="{FF2B5EF4-FFF2-40B4-BE49-F238E27FC236}">
                <a16:creationId xmlns:a16="http://schemas.microsoft.com/office/drawing/2014/main" id="{549D1B47-3725-17B5-7FC4-583AC56EBA0C}"/>
              </a:ext>
            </a:extLst>
          </p:cNvPr>
          <p:cNvGrpSpPr/>
          <p:nvPr/>
        </p:nvGrpSpPr>
        <p:grpSpPr>
          <a:xfrm>
            <a:off x="1692876" y="41064"/>
            <a:ext cx="10391222" cy="1687968"/>
            <a:chOff x="1692876" y="41064"/>
            <a:chExt cx="10391222" cy="1687968"/>
          </a:xfrm>
        </p:grpSpPr>
        <p:sp>
          <p:nvSpPr>
            <p:cNvPr id="4" name="מלבן: פינות מעוגלות 3">
              <a:extLst>
                <a:ext uri="{FF2B5EF4-FFF2-40B4-BE49-F238E27FC236}">
                  <a16:creationId xmlns:a16="http://schemas.microsoft.com/office/drawing/2014/main" id="{38BBB1C2-602A-79EE-48E2-C744464B3656}"/>
                </a:ext>
              </a:extLst>
            </p:cNvPr>
            <p:cNvSpPr/>
            <p:nvPr/>
          </p:nvSpPr>
          <p:spPr>
            <a:xfrm>
              <a:off x="10200216" y="1032438"/>
              <a:ext cx="1883882" cy="519364"/>
            </a:xfrm>
            <a:prstGeom prst="roundRect">
              <a:avLst/>
            </a:prstGeom>
            <a:solidFill>
              <a:srgbClr val="00FF99"/>
            </a:solidFill>
            <a:ln w="5715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זמן טעינה  </a:t>
              </a:r>
            </a:p>
          </p:txBody>
        </p:sp>
        <p:sp>
          <p:nvSpPr>
            <p:cNvPr id="13" name="תיבת טקסט 12">
              <a:extLst>
                <a:ext uri="{FF2B5EF4-FFF2-40B4-BE49-F238E27FC236}">
                  <a16:creationId xmlns:a16="http://schemas.microsoft.com/office/drawing/2014/main" id="{5A9B6002-09A9-AD7C-BDA5-7D5BBDA162B0}"/>
                </a:ext>
              </a:extLst>
            </p:cNvPr>
            <p:cNvSpPr txBox="1"/>
            <p:nvPr/>
          </p:nvSpPr>
          <p:spPr>
            <a:xfrm>
              <a:off x="9682581" y="1141085"/>
              <a:ext cx="518091" cy="338554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txBody>
            <a:bodyPr wrap="none" rtlCol="1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(50)</a:t>
              </a:r>
              <a:endParaRPr kumimoji="0" lang="he-IL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  <p:pic>
          <p:nvPicPr>
            <p:cNvPr id="21" name="Picture 2" descr="Modern clock vector image">
              <a:extLst>
                <a:ext uri="{FF2B5EF4-FFF2-40B4-BE49-F238E27FC236}">
                  <a16:creationId xmlns:a16="http://schemas.microsoft.com/office/drawing/2014/main" id="{5AD588DD-1F30-5CD0-5A6E-2DFEB754F3D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13071" y="571739"/>
              <a:ext cx="1161941" cy="11572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8" name="אליפסה 37">
              <a:extLst>
                <a:ext uri="{FF2B5EF4-FFF2-40B4-BE49-F238E27FC236}">
                  <a16:creationId xmlns:a16="http://schemas.microsoft.com/office/drawing/2014/main" id="{539B2D47-3CD6-336E-8D28-ADB61AA82A39}"/>
                </a:ext>
              </a:extLst>
            </p:cNvPr>
            <p:cNvSpPr/>
            <p:nvPr/>
          </p:nvSpPr>
          <p:spPr>
            <a:xfrm>
              <a:off x="1692876" y="41064"/>
              <a:ext cx="9244733" cy="564417"/>
            </a:xfrm>
            <a:prstGeom prst="ellipse">
              <a:avLst/>
            </a:prstGeom>
            <a:solidFill>
              <a:srgbClr val="FFCC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he-IL" sz="4000" b="1" dirty="0">
                  <a:solidFill>
                    <a:prstClr val="black"/>
                  </a:solidFill>
                </a:rPr>
                <a:t>יתרון</a:t>
              </a:r>
              <a:r>
                <a:rPr kumimoji="0" lang="he-IL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 3: ה-</a:t>
              </a:r>
              <a:r>
                <a: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EV</a:t>
              </a:r>
              <a:r>
                <a:rPr kumimoji="0" lang="he-IL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 משתפר</a:t>
              </a:r>
            </a:p>
          </p:txBody>
        </p:sp>
      </p:grpSp>
      <p:grpSp>
        <p:nvGrpSpPr>
          <p:cNvPr id="8" name="קבוצה 7">
            <a:extLst>
              <a:ext uri="{FF2B5EF4-FFF2-40B4-BE49-F238E27FC236}">
                <a16:creationId xmlns:a16="http://schemas.microsoft.com/office/drawing/2014/main" id="{8294857D-F523-667C-A39D-634FEC2BCDA6}"/>
              </a:ext>
            </a:extLst>
          </p:cNvPr>
          <p:cNvGrpSpPr/>
          <p:nvPr/>
        </p:nvGrpSpPr>
        <p:grpSpPr>
          <a:xfrm>
            <a:off x="643937" y="196619"/>
            <a:ext cx="5452063" cy="1266728"/>
            <a:chOff x="643937" y="196619"/>
            <a:chExt cx="5452063" cy="1266728"/>
          </a:xfrm>
        </p:grpSpPr>
        <p:sp>
          <p:nvSpPr>
            <p:cNvPr id="34" name="מלבן: פינות מעוגלות 33">
              <a:extLst>
                <a:ext uri="{FF2B5EF4-FFF2-40B4-BE49-F238E27FC236}">
                  <a16:creationId xmlns:a16="http://schemas.microsoft.com/office/drawing/2014/main" id="{AD8C6E07-40D6-52C4-532C-4176D3CF23E5}"/>
                </a:ext>
              </a:extLst>
            </p:cNvPr>
            <p:cNvSpPr/>
            <p:nvPr/>
          </p:nvSpPr>
          <p:spPr>
            <a:xfrm>
              <a:off x="1991328" y="727542"/>
              <a:ext cx="4104672" cy="458964"/>
            </a:xfrm>
            <a:prstGeom prst="roundRect">
              <a:avLst/>
            </a:prstGeom>
            <a:solidFill>
              <a:srgbClr val="00FF99"/>
            </a:solidFill>
            <a:ln w="5715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נפח ומשקל גדולים</a:t>
              </a:r>
            </a:p>
          </p:txBody>
        </p:sp>
        <p:pic>
          <p:nvPicPr>
            <p:cNvPr id="37" name="Picture 4" descr="Golden disbalanced scale.">
              <a:extLst>
                <a:ext uri="{FF2B5EF4-FFF2-40B4-BE49-F238E27FC236}">
                  <a16:creationId xmlns:a16="http://schemas.microsoft.com/office/drawing/2014/main" id="{54AA3FB5-BAF4-8189-26AF-F36A54A0021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3937" y="196619"/>
              <a:ext cx="1231634" cy="1266728"/>
            </a:xfrm>
            <a:prstGeom prst="rect">
              <a:avLst/>
            </a:prstGeom>
            <a:solidFill>
              <a:srgbClr val="00FF99"/>
            </a:solidFill>
          </p:spPr>
        </p:pic>
      </p:grpSp>
      <p:grpSp>
        <p:nvGrpSpPr>
          <p:cNvPr id="9" name="קבוצה 8">
            <a:extLst>
              <a:ext uri="{FF2B5EF4-FFF2-40B4-BE49-F238E27FC236}">
                <a16:creationId xmlns:a16="http://schemas.microsoft.com/office/drawing/2014/main" id="{4121D8BF-FA46-C28A-BADF-E7B0790AAA74}"/>
              </a:ext>
            </a:extLst>
          </p:cNvPr>
          <p:cNvGrpSpPr/>
          <p:nvPr/>
        </p:nvGrpSpPr>
        <p:grpSpPr>
          <a:xfrm>
            <a:off x="616754" y="2419090"/>
            <a:ext cx="5471281" cy="1521365"/>
            <a:chOff x="616754" y="2419090"/>
            <a:chExt cx="5471281" cy="1521365"/>
          </a:xfrm>
        </p:grpSpPr>
        <p:sp>
          <p:nvSpPr>
            <p:cNvPr id="41" name="מלבן: פינות מעוגלות 40">
              <a:extLst>
                <a:ext uri="{FF2B5EF4-FFF2-40B4-BE49-F238E27FC236}">
                  <a16:creationId xmlns:a16="http://schemas.microsoft.com/office/drawing/2014/main" id="{385ECA36-D095-886E-A99C-7461BD74422F}"/>
                </a:ext>
              </a:extLst>
            </p:cNvPr>
            <p:cNvSpPr/>
            <p:nvPr/>
          </p:nvSpPr>
          <p:spPr>
            <a:xfrm>
              <a:off x="3121451" y="2631247"/>
              <a:ext cx="1408671" cy="526710"/>
            </a:xfrm>
            <a:prstGeom prst="roundRect">
              <a:avLst/>
            </a:prstGeom>
            <a:solidFill>
              <a:srgbClr val="00FF99"/>
            </a:solidFill>
            <a:ln w="5715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FWNarkissNew"/>
                  <a:ea typeface="+mn-ea"/>
                  <a:cs typeface="Arial" panose="020B0604020202020204" pitchFamily="34" charset="0"/>
                </a:rPr>
                <a:t>שריפות</a:t>
              </a:r>
              <a:endParaRPr kumimoji="0" lang="he-IL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4" name="מלבן: פינות מעוגלות 43">
              <a:extLst>
                <a:ext uri="{FF2B5EF4-FFF2-40B4-BE49-F238E27FC236}">
                  <a16:creationId xmlns:a16="http://schemas.microsoft.com/office/drawing/2014/main" id="{82C86C8C-B839-988D-238D-C9DA81B8DBED}"/>
                </a:ext>
              </a:extLst>
            </p:cNvPr>
            <p:cNvSpPr/>
            <p:nvPr/>
          </p:nvSpPr>
          <p:spPr>
            <a:xfrm>
              <a:off x="1759929" y="3198754"/>
              <a:ext cx="3910868" cy="526710"/>
            </a:xfrm>
            <a:prstGeom prst="roundRect">
              <a:avLst/>
            </a:prstGeom>
            <a:solidFill>
              <a:srgbClr val="00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Solid State Electrolyte</a:t>
              </a:r>
              <a:endParaRPr kumimoji="0" lang="he-IL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  <p:pic>
          <p:nvPicPr>
            <p:cNvPr id="60" name="Picture 6" descr="Vector clip art of fire flame in orange color">
              <a:extLst>
                <a:ext uri="{FF2B5EF4-FFF2-40B4-BE49-F238E27FC236}">
                  <a16:creationId xmlns:a16="http://schemas.microsoft.com/office/drawing/2014/main" id="{0F3B7FC4-B376-7D98-513F-4636CEE42CF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6754" y="2419090"/>
              <a:ext cx="1077126" cy="1521365"/>
            </a:xfrm>
            <a:prstGeom prst="rect">
              <a:avLst/>
            </a:prstGeom>
            <a:solidFill>
              <a:srgbClr val="99FFCC"/>
            </a:solidFill>
          </p:spPr>
        </p:pic>
        <p:sp>
          <p:nvSpPr>
            <p:cNvPr id="63" name="תיבת טקסט 62">
              <a:extLst>
                <a:ext uri="{FF2B5EF4-FFF2-40B4-BE49-F238E27FC236}">
                  <a16:creationId xmlns:a16="http://schemas.microsoft.com/office/drawing/2014/main" id="{3E53ED9C-428E-A4A9-F868-72B144B11215}"/>
                </a:ext>
              </a:extLst>
            </p:cNvPr>
            <p:cNvSpPr txBox="1"/>
            <p:nvPr/>
          </p:nvSpPr>
          <p:spPr>
            <a:xfrm>
              <a:off x="5611622" y="3317730"/>
              <a:ext cx="476413" cy="307777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txBody>
            <a:bodyPr wrap="none" rtlCol="1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(88)</a:t>
              </a:r>
              <a:endParaRPr kumimoji="0" lang="he-IL" sz="1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6" name="קבוצה 5">
            <a:extLst>
              <a:ext uri="{FF2B5EF4-FFF2-40B4-BE49-F238E27FC236}">
                <a16:creationId xmlns:a16="http://schemas.microsoft.com/office/drawing/2014/main" id="{A32858A8-7DA1-694A-61B2-A08DCA64DB5D}"/>
              </a:ext>
            </a:extLst>
          </p:cNvPr>
          <p:cNvGrpSpPr/>
          <p:nvPr/>
        </p:nvGrpSpPr>
        <p:grpSpPr>
          <a:xfrm>
            <a:off x="239482" y="3744686"/>
            <a:ext cx="6047327" cy="2118481"/>
            <a:chOff x="239482" y="3744686"/>
            <a:chExt cx="6047327" cy="211848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מלבן: פינות מעוגלות 44">
                  <a:extLst>
                    <a:ext uri="{FF2B5EF4-FFF2-40B4-BE49-F238E27FC236}">
                      <a16:creationId xmlns:a16="http://schemas.microsoft.com/office/drawing/2014/main" id="{C5EB06CB-4B7B-D26C-3B3D-450FC7E76685}"/>
                    </a:ext>
                  </a:extLst>
                </p:cNvPr>
                <p:cNvSpPr/>
                <p:nvPr/>
              </p:nvSpPr>
              <p:spPr>
                <a:xfrm>
                  <a:off x="239482" y="3744686"/>
                  <a:ext cx="6047327" cy="2118481"/>
                </a:xfrm>
                <a:prstGeom prst="roundRect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457200" indent="-457200">
                    <a:buFont typeface="Arial" panose="020B0604020202020204" pitchFamily="34" charset="0"/>
                    <a:buChar char="•"/>
                    <a:defRPr/>
                  </a:pPr>
                  <a:r>
                    <a:rPr kumimoji="0" lang="he-IL" sz="2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>
                          <a:lumMod val="95000"/>
                          <a:lumOff val="5000"/>
                        </a:prstClr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Arial" panose="020B0604020202020204" pitchFamily="34" charset="0"/>
                    </a:rPr>
                    <a:t>מקטין סיכוי </a:t>
                  </a:r>
                </a:p>
                <a:p>
                  <a:pPr algn="ctr">
                    <a:defRPr/>
                  </a:pPr>
                  <a:r>
                    <a:rPr kumimoji="0" lang="en-US" sz="3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sym typeface="Wingdings" panose="05000000000000000000" pitchFamily="2" charset="2"/>
                    </a:rPr>
                    <a:t>Li Ion</a:t>
                  </a:r>
                  <a:r>
                    <a:rPr kumimoji="0" lang="en-US" sz="2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sym typeface="Wingdings" panose="05000000000000000000" pitchFamily="2" charset="2"/>
                    </a:rPr>
                    <a:t> </a:t>
                  </a:r>
                  <a:r>
                    <a:rPr lang="en-US" sz="2800" dirty="0">
                      <a:solidFill>
                        <a:prstClr val="black"/>
                      </a:solidFill>
                      <a:sym typeface="Wingdings" panose="05000000000000000000" pitchFamily="2" charset="2"/>
                    </a:rPr>
                    <a:t> 0.012%</a:t>
                  </a:r>
                  <a:r>
                    <a:rPr lang="he-IL" sz="2800" dirty="0">
                      <a:solidFill>
                        <a:prstClr val="black"/>
                      </a:solidFill>
                      <a:sym typeface="Wingdings" panose="05000000000000000000" pitchFamily="2" charset="2"/>
                    </a:rPr>
                    <a:t> </a:t>
                  </a:r>
                  <a:r>
                    <a:rPr kumimoji="0" lang="he-IL" sz="2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  <a:sym typeface="Wingdings" panose="05000000000000000000" pitchFamily="2" charset="2"/>
                    </a:rPr>
                    <a:t>&lt;</a:t>
                  </a:r>
                  <a:r>
                    <a:rPr kumimoji="0" lang="en-US" sz="2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CV </a:t>
                  </a:r>
                  <a:r>
                    <a:rPr kumimoji="0" lang="en-US" sz="2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  <a:sym typeface="Wingdings" panose="05000000000000000000" pitchFamily="2" charset="2"/>
                    </a:rPr>
                    <a:t></a:t>
                  </a:r>
                  <a:r>
                    <a:rPr kumimoji="0" lang="en-US" sz="2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 0.1% </a:t>
                  </a:r>
                </a:p>
                <a:p>
                  <a:pPr marL="457200" indent="-457200">
                    <a:buFont typeface="Arial" panose="020B0604020202020204" pitchFamily="34" charset="0"/>
                    <a:buChar char="•"/>
                    <a:defRPr/>
                  </a:pPr>
                  <a:r>
                    <a:rPr kumimoji="0" lang="he-IL" sz="2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>
                          <a:lumMod val="95000"/>
                          <a:lumOff val="5000"/>
                        </a:prstClr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Arial" panose="020B0604020202020204" pitchFamily="34" charset="0"/>
                    </a:rPr>
                    <a:t>הקטנת משקל וטווח מרבי</a:t>
                  </a:r>
                </a:p>
                <a:p>
                  <a:pPr marL="457200" indent="-457200">
                    <a:buFont typeface="Arial" panose="020B0604020202020204" pitchFamily="34" charset="0"/>
                    <a:buChar char="•"/>
                    <a:defRPr/>
                  </a:pPr>
                  <a:r>
                    <a:rPr kumimoji="0" lang="he-IL" sz="2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>
                          <a:lumMod val="95000"/>
                          <a:lumOff val="5000"/>
                        </a:prstClr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Arial" panose="020B0604020202020204" pitchFamily="34" charset="0"/>
                    </a:rPr>
                    <a:t>נזק: אי-אפשר לכבות! (בינתיים)</a:t>
                  </a:r>
                </a:p>
                <a:p>
                  <a:pPr marL="457200" indent="-457200">
                    <a:buFont typeface="Arial" panose="020B0604020202020204" pitchFamily="34" charset="0"/>
                    <a:buChar char="•"/>
                    <a:defRPr/>
                  </a:pPr>
                  <a14:m>
                    <m:oMath xmlns:m="http://schemas.openxmlformats.org/officeDocument/2006/math">
                      <m:sSup>
                        <m:sSupPr>
                          <m:ctrlPr>
                            <a:rPr kumimoji="0" lang="he-IL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>
                                  <a:lumMod val="95000"/>
                                  <a:lumOff val="5000"/>
                                </a:prst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</a:rPr>
                          </m:ctrlPr>
                        </m:sSup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>
                                  <a:lumMod val="95000"/>
                                  <a:lumOff val="5000"/>
                                </a:prst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26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>
                                  <a:lumMod val="95000"/>
                                  <a:lumOff val="5000"/>
                                </a:prst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  <m:r>
                            <a:rPr kumimoji="0" lang="he-IL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>
                                  <a:lumMod val="95000"/>
                                  <a:lumOff val="5000"/>
                                </a:prst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</a:rPr>
                            <m:t>10</m:t>
                          </m:r>
                        </m:e>
                        <m:sup>
                          <m:r>
                            <a:rPr kumimoji="0" lang="he-IL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>
                                  <a:lumMod val="95000"/>
                                  <a:lumOff val="5000"/>
                                </a:prst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</a:rPr>
                            <m:t>6</m:t>
                          </m:r>
                          <m:r>
                            <a:rPr kumimoji="0" lang="he-IL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>
                                  <a:lumMod val="95000"/>
                                  <a:lumOff val="5000"/>
                                </a:prst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</a:rPr>
                            <m:t> </m:t>
                          </m:r>
                        </m:sup>
                      </m:sSup>
                    </m:oMath>
                  </a14:m>
                  <a:r>
                    <a:rPr kumimoji="0" lang="en-US" sz="2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>
                          <a:lumMod val="95000"/>
                          <a:lumOff val="5000"/>
                        </a:prstClr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x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>
                                  <a:lumMod val="95000"/>
                                  <a:lumOff val="5000"/>
                                </a:prst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>
                                  <a:lumMod val="95000"/>
                                  <a:lumOff val="5000"/>
                                </a:prst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>
                                  <a:lumMod val="95000"/>
                                  <a:lumOff val="5000"/>
                                </a:prst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.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>
                                  <a:lumMod val="95000"/>
                                  <a:lumOff val="5000"/>
                                </a:prst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>
                                  <a:lumMod val="95000"/>
                                  <a:lumOff val="5000"/>
                                </a:prst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>
                                  <a:lumMod val="95000"/>
                                  <a:lumOff val="5000"/>
                                </a:prst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10</m:t>
                          </m:r>
                        </m:e>
                        <m:sup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>
                                  <a:lumMod val="95000"/>
                                  <a:lumOff val="5000"/>
                                </a:prst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>
                                  <a:lumMod val="95000"/>
                                  <a:lumOff val="5000"/>
                                </a:prst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4</m:t>
                          </m:r>
                        </m:sup>
                      </m:sSup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>
                              <a:lumMod val="95000"/>
                              <a:lumOff val="5000"/>
                            </a:prst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480</m:t>
                      </m:r>
                      <m:r>
                        <a:rPr kumimoji="0" lang="en-US" sz="2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0</m:t>
                      </m:r>
                    </m:oMath>
                  </a14:m>
                  <a:r>
                    <a:rPr kumimoji="0" lang="en-US" sz="2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>
                          <a:lumMod val="95000"/>
                          <a:lumOff val="5000"/>
                        </a:prstClr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Arial" panose="020B0604020202020204" pitchFamily="34" charset="0"/>
                    </a:rPr>
                    <a:t>!!!</a:t>
                  </a:r>
                  <a:endParaRPr kumimoji="0" lang="he-IL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95000"/>
                        <a:lumOff val="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45" name="מלבן: פינות מעוגלות 44">
                  <a:extLst>
                    <a:ext uri="{FF2B5EF4-FFF2-40B4-BE49-F238E27FC236}">
                      <a16:creationId xmlns:a16="http://schemas.microsoft.com/office/drawing/2014/main" id="{C5EB06CB-4B7B-D26C-3B3D-450FC7E7668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9482" y="3744686"/>
                  <a:ext cx="6047327" cy="2118481"/>
                </a:xfrm>
                <a:prstGeom prst="roundRect">
                  <a:avLst/>
                </a:prstGeom>
                <a:blipFill>
                  <a:blip r:embed="rId6"/>
                  <a:stretch>
                    <a:fillRect t="-5714" r="-101" b="-11143"/>
                  </a:stretch>
                </a:blipFill>
              </p:spPr>
              <p:txBody>
                <a:bodyPr/>
                <a:lstStyle/>
                <a:p>
                  <a:r>
                    <a:rPr lang="he-IL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3" name="תיבת טקסט 42">
              <a:extLst>
                <a:ext uri="{FF2B5EF4-FFF2-40B4-BE49-F238E27FC236}">
                  <a16:creationId xmlns:a16="http://schemas.microsoft.com/office/drawing/2014/main" id="{205E38EF-6E26-7BD9-5342-8DC5E25E16A0}"/>
                </a:ext>
              </a:extLst>
            </p:cNvPr>
            <p:cNvSpPr txBox="1"/>
            <p:nvPr/>
          </p:nvSpPr>
          <p:spPr>
            <a:xfrm>
              <a:off x="3341914" y="3787277"/>
              <a:ext cx="536512" cy="276999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(66) </a:t>
              </a:r>
            </a:p>
          </p:txBody>
        </p:sp>
        <p:sp>
          <p:nvSpPr>
            <p:cNvPr id="66" name="תיבת טקסט 65">
              <a:extLst>
                <a:ext uri="{FF2B5EF4-FFF2-40B4-BE49-F238E27FC236}">
                  <a16:creationId xmlns:a16="http://schemas.microsoft.com/office/drawing/2014/main" id="{397A950B-C02D-7E23-2ACD-A96CE4E99FC2}"/>
                </a:ext>
              </a:extLst>
            </p:cNvPr>
            <p:cNvSpPr txBox="1"/>
            <p:nvPr/>
          </p:nvSpPr>
          <p:spPr>
            <a:xfrm>
              <a:off x="620488" y="5518105"/>
              <a:ext cx="536512" cy="276999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(</a:t>
              </a:r>
              <a:r>
                <a:rPr lang="he-IL" sz="1200" dirty="0">
                  <a:solidFill>
                    <a:srgbClr val="C00000"/>
                  </a:solidFill>
                  <a:latin typeface="Calibri" panose="020F0502020204030204"/>
                  <a:cs typeface="Arial" panose="020B0604020202020204" pitchFamily="34" charset="0"/>
                </a:rPr>
                <a:t>89</a:t>
              </a:r>
              <a:r>
                <a:rPr kumimoji="0" lang="he-IL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)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81904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9" grpId="0" animBg="1"/>
      <p:bldP spid="3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תחתונה 1">
            <a:extLst>
              <a:ext uri="{FF2B5EF4-FFF2-40B4-BE49-F238E27FC236}">
                <a16:creationId xmlns:a16="http://schemas.microsoft.com/office/drawing/2014/main" id="{EA1159BB-6272-64A9-D757-B88667F99C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70650"/>
            <a:ext cx="4114800" cy="365125"/>
          </a:xfrm>
        </p:spPr>
        <p:txBody>
          <a:bodyPr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פנחס שכנר. חסרונות בשימוש מימן</a:t>
            </a:r>
          </a:p>
        </p:txBody>
      </p:sp>
      <p:sp>
        <p:nvSpPr>
          <p:cNvPr id="3" name="מציין מיקום של מספר שקופית 2">
            <a:extLst>
              <a:ext uri="{FF2B5EF4-FFF2-40B4-BE49-F238E27FC236}">
                <a16:creationId xmlns:a16="http://schemas.microsoft.com/office/drawing/2014/main" id="{91D13F83-16BC-43DE-5ECE-47E2B1B4A6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200" y="6457950"/>
            <a:ext cx="618811" cy="365125"/>
          </a:xfrm>
        </p:spPr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E7B2D3-A8E1-4392-AEA3-16B2CE658653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he-IL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תיבת טקסט 18">
            <a:extLst>
              <a:ext uri="{FF2B5EF4-FFF2-40B4-BE49-F238E27FC236}">
                <a16:creationId xmlns:a16="http://schemas.microsoft.com/office/drawing/2014/main" id="{A0348222-13B3-25B8-3B58-5F8DFB130065}"/>
              </a:ext>
            </a:extLst>
          </p:cNvPr>
          <p:cNvSpPr txBox="1"/>
          <p:nvPr/>
        </p:nvSpPr>
        <p:spPr>
          <a:xfrm>
            <a:off x="6203821" y="844726"/>
            <a:ext cx="5947022" cy="5693866"/>
          </a:xfrm>
          <a:prstGeom prst="rect">
            <a:avLst/>
          </a:prstGeom>
          <a:solidFill>
            <a:srgbClr val="00FF99"/>
          </a:solidFill>
          <a:ln w="57150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Aluminium/air Battery</a:t>
            </a:r>
            <a:r>
              <a:rPr kumimoji="0" lang="he-IL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מוכרת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*מתכת נפוצה </a:t>
            </a:r>
            <a:r>
              <a:rPr kumimoji="0" lang="he-IL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(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8.23%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Crust mass, Bauxite</a:t>
            </a:r>
            <a:r>
              <a:rPr kumimoji="0" lang="he-IL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)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*</a:t>
            </a:r>
            <a:r>
              <a:rPr kumimoji="0" lang="he-IL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Arial" panose="020B0604020202020204" pitchFamily="34" charset="0"/>
              </a:rPr>
              <a:t>מיחזור סביר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Arial" panose="020B0604020202020204" pitchFamily="34" charset="0"/>
              </a:rPr>
              <a:t>*חסין לאש (יחסית)</a:t>
            </a:r>
            <a:endParaRPr kumimoji="0" lang="he-IL" sz="32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badi" panose="020B0604020104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Arial" panose="020B0604020202020204" pitchFamily="34" charset="0"/>
              </a:rPr>
              <a:t>*</a:t>
            </a:r>
            <a:r>
              <a:rPr kumimoji="0" lang="he-IL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כיבוי שריפה רגיל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Arial" panose="020B0604020202020204" pitchFamily="34" charset="0"/>
              </a:rPr>
              <a:t>*קל משקל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(</a:t>
            </a:r>
            <a:r>
              <a:rPr kumimoji="0" lang="en-IL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2.7 g/cm³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) 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Abadi" panose="020B0604020104020204" pitchFamily="34" charset="0"/>
              <a:ea typeface="+mn-ea"/>
              <a:cs typeface="+mn-cs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*</a:t>
            </a:r>
            <a:r>
              <a:rPr kumimoji="0" lang="he-IL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צפיפות אנרגטית של מצבר </a:t>
            </a:r>
            <a:r>
              <a:rPr kumimoji="0" lang="el-G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rotesque" panose="020B0504020202020204" pitchFamily="34" charset="0"/>
                <a:ea typeface="+mn-ea"/>
                <a:cs typeface="+mn-cs"/>
              </a:rPr>
              <a:t>ρ</a:t>
            </a:r>
            <a:endParaRPr kumimoji="0" lang="he-IL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rotesque" panose="020B05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rotesque" panose="020B05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rotesque" panose="020B05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rotesque" panose="020B05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rotesque" panose="020B05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קבוצה 8">
            <a:extLst>
              <a:ext uri="{FF2B5EF4-FFF2-40B4-BE49-F238E27FC236}">
                <a16:creationId xmlns:a16="http://schemas.microsoft.com/office/drawing/2014/main" id="{E6CFD912-B65E-7F27-27FA-8B1E0D3586CB}"/>
              </a:ext>
            </a:extLst>
          </p:cNvPr>
          <p:cNvGrpSpPr/>
          <p:nvPr/>
        </p:nvGrpSpPr>
        <p:grpSpPr>
          <a:xfrm>
            <a:off x="6091310" y="4647520"/>
            <a:ext cx="6001964" cy="1686950"/>
            <a:chOff x="6091310" y="4647520"/>
            <a:chExt cx="6001964" cy="1686950"/>
          </a:xfrm>
        </p:grpSpPr>
        <p:sp>
          <p:nvSpPr>
            <p:cNvPr id="36" name="תיבת טקסט 35">
              <a:extLst>
                <a:ext uri="{FF2B5EF4-FFF2-40B4-BE49-F238E27FC236}">
                  <a16:creationId xmlns:a16="http://schemas.microsoft.com/office/drawing/2014/main" id="{FEF2F4D1-C842-2520-A558-D83CD5B00148}"/>
                </a:ext>
              </a:extLst>
            </p:cNvPr>
            <p:cNvSpPr txBox="1"/>
            <p:nvPr/>
          </p:nvSpPr>
          <p:spPr>
            <a:xfrm>
              <a:off x="6091310" y="5811250"/>
              <a:ext cx="6001964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ניתן להקטין את המשקל והנפח של המצבר</a:t>
              </a:r>
            </a:p>
          </p:txBody>
        </p:sp>
        <p:grpSp>
          <p:nvGrpSpPr>
            <p:cNvPr id="39" name="קבוצה 38">
              <a:extLst>
                <a:ext uri="{FF2B5EF4-FFF2-40B4-BE49-F238E27FC236}">
                  <a16:creationId xmlns:a16="http://schemas.microsoft.com/office/drawing/2014/main" id="{8BD759E3-A3C4-D008-BE94-9B79AC70D8BB}"/>
                </a:ext>
              </a:extLst>
            </p:cNvPr>
            <p:cNvGrpSpPr/>
            <p:nvPr/>
          </p:nvGrpSpPr>
          <p:grpSpPr>
            <a:xfrm>
              <a:off x="6203821" y="4647520"/>
              <a:ext cx="5816635" cy="1081324"/>
              <a:chOff x="6203821" y="5104736"/>
              <a:chExt cx="5816635" cy="1081324"/>
            </a:xfrm>
          </p:grpSpPr>
          <p:grpSp>
            <p:nvGrpSpPr>
              <p:cNvPr id="35" name="קבוצה 34">
                <a:extLst>
                  <a:ext uri="{FF2B5EF4-FFF2-40B4-BE49-F238E27FC236}">
                    <a16:creationId xmlns:a16="http://schemas.microsoft.com/office/drawing/2014/main" id="{EFCB8FBB-84A8-DB5E-5A3C-D7B3C3ABCDD7}"/>
                  </a:ext>
                </a:extLst>
              </p:cNvPr>
              <p:cNvGrpSpPr/>
              <p:nvPr/>
            </p:nvGrpSpPr>
            <p:grpSpPr>
              <a:xfrm>
                <a:off x="6497053" y="5104736"/>
                <a:ext cx="5523403" cy="1081324"/>
                <a:chOff x="6581277" y="5273184"/>
                <a:chExt cx="5523403" cy="1081324"/>
              </a:xfrm>
            </p:grpSpPr>
            <p:sp>
              <p:nvSpPr>
                <p:cNvPr id="25" name="תיבת טקסט 24">
                  <a:extLst>
                    <a:ext uri="{FF2B5EF4-FFF2-40B4-BE49-F238E27FC236}">
                      <a16:creationId xmlns:a16="http://schemas.microsoft.com/office/drawing/2014/main" id="{BBA1415D-3FBF-56FE-80FA-E68E19CBF370}"/>
                    </a:ext>
                  </a:extLst>
                </p:cNvPr>
                <p:cNvSpPr txBox="1"/>
                <p:nvPr/>
              </p:nvSpPr>
              <p:spPr>
                <a:xfrm>
                  <a:off x="11403842" y="5560471"/>
                  <a:ext cx="700838" cy="584775"/>
                </a:xfrm>
                <a:prstGeom prst="rect">
                  <a:avLst/>
                </a:prstGeom>
                <a:solidFill>
                  <a:srgbClr val="00FF99"/>
                </a:solidFill>
                <a:ln>
                  <a:noFill/>
                </a:ln>
              </p:spPr>
              <p:txBody>
                <a:bodyPr wrap="square" rtlCol="1">
                  <a:spAutoFit/>
                </a:bodyPr>
                <a:lstStyle/>
                <a:p>
                  <a:pPr marL="0" marR="0" lvl="0" indent="0" algn="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3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= 5</a:t>
                  </a:r>
                </a:p>
              </p:txBody>
            </p:sp>
            <p:sp>
              <p:nvSpPr>
                <p:cNvPr id="26" name="תיבת טקסט 25">
                  <a:extLst>
                    <a:ext uri="{FF2B5EF4-FFF2-40B4-BE49-F238E27FC236}">
                      <a16:creationId xmlns:a16="http://schemas.microsoft.com/office/drawing/2014/main" id="{512ACDDC-7641-B689-E80E-8E062F40DE29}"/>
                    </a:ext>
                  </a:extLst>
                </p:cNvPr>
                <p:cNvSpPr txBox="1"/>
                <p:nvPr/>
              </p:nvSpPr>
              <p:spPr>
                <a:xfrm>
                  <a:off x="6581277" y="5831288"/>
                  <a:ext cx="4891952" cy="523220"/>
                </a:xfrm>
                <a:prstGeom prst="rect">
                  <a:avLst/>
                </a:prstGeom>
                <a:solidFill>
                  <a:srgbClr val="00FF99"/>
                </a:solidFill>
                <a:ln>
                  <a:noFill/>
                </a:ln>
              </p:spPr>
              <p:txBody>
                <a:bodyPr wrap="square" rtlCol="1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l-GR" sz="2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Grotesque" panose="020B0504020202020204" pitchFamily="34" charset="0"/>
                      <a:ea typeface="+mn-ea"/>
                      <a:cs typeface="+mn-cs"/>
                    </a:rPr>
                    <a:t>ρ</a:t>
                  </a:r>
                  <a:r>
                    <a:rPr kumimoji="0" lang="en-US" sz="2800" b="0" i="0" u="none" strike="noStrike" kern="1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(Li</a:t>
                  </a:r>
                  <a:r>
                    <a:rPr kumimoji="0" lang="en-US" sz="2800" b="0" i="0" u="none" strike="noStrike" kern="100" cap="none" spc="0" normalizeH="0" baseline="3000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+</a:t>
                  </a:r>
                  <a:r>
                    <a:rPr kumimoji="0" lang="en-US" sz="2800" b="0" i="0" u="none" strike="noStrike" kern="1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)</a:t>
                  </a:r>
                  <a:r>
                    <a:rPr kumimoji="0" lang="en-US" sz="1800" b="0" i="0" u="none" strike="noStrike" kern="1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Tesla Graphite  </a:t>
                  </a:r>
                  <a:r>
                    <a:rPr kumimoji="0" lang="en-US" sz="2800" b="0" i="0" u="none" strike="noStrike" kern="1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= 260 </a:t>
                  </a:r>
                  <a:r>
                    <a:rPr kumimoji="0" lang="en-US" sz="2800" b="0" i="0" u="none" strike="noStrike" kern="100" cap="none" spc="0" normalizeH="0" baseline="0" noProof="0" dirty="0" err="1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Wh</a:t>
                  </a:r>
                  <a:r>
                    <a:rPr kumimoji="0" lang="en-US" sz="2800" b="0" i="0" u="none" strike="noStrike" kern="1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/Kg</a:t>
                  </a:r>
                </a:p>
              </p:txBody>
            </p:sp>
            <p:cxnSp>
              <p:nvCxnSpPr>
                <p:cNvPr id="27" name="מחבר ישר 26">
                  <a:extLst>
                    <a:ext uri="{FF2B5EF4-FFF2-40B4-BE49-F238E27FC236}">
                      <a16:creationId xmlns:a16="http://schemas.microsoft.com/office/drawing/2014/main" id="{37120BE5-2D94-B81A-DD61-6BBE5F7D70B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106841" y="5831288"/>
                  <a:ext cx="4320150" cy="11088"/>
                </a:xfrm>
                <a:prstGeom prst="line">
                  <a:avLst/>
                </a:prstGeom>
                <a:ln w="38100"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9" name="תיבת טקסט 28">
                  <a:extLst>
                    <a:ext uri="{FF2B5EF4-FFF2-40B4-BE49-F238E27FC236}">
                      <a16:creationId xmlns:a16="http://schemas.microsoft.com/office/drawing/2014/main" id="{1DF2D5E5-CDFD-20DD-CC14-5A40570BFF5B}"/>
                    </a:ext>
                  </a:extLst>
                </p:cNvPr>
                <p:cNvSpPr txBox="1"/>
                <p:nvPr/>
              </p:nvSpPr>
              <p:spPr>
                <a:xfrm>
                  <a:off x="7106841" y="5273184"/>
                  <a:ext cx="4366388" cy="523220"/>
                </a:xfrm>
                <a:prstGeom prst="rect">
                  <a:avLst/>
                </a:prstGeom>
                <a:solidFill>
                  <a:srgbClr val="00FF99"/>
                </a:solidFill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he-IL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Arial" panose="020B0604020202020204" pitchFamily="34" charset="0"/>
                    </a:rPr>
                    <a:t> </a:t>
                  </a:r>
                  <a:r>
                    <a:rPr kumimoji="0" lang="el-GR" sz="2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ρ</a:t>
                  </a:r>
                  <a:r>
                    <a:rPr kumimoji="0" lang="en-US" sz="2800" b="0" i="0" u="none" strike="noStrike" kern="1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Calibri" panose="020F0502020204030204" pitchFamily="34" charset="0"/>
                      <a:cs typeface="Arial" panose="020B0604020202020204" pitchFamily="34" charset="0"/>
                    </a:rPr>
                    <a:t>(Al/air) = 1300 </a:t>
                  </a:r>
                  <a:r>
                    <a:rPr kumimoji="0" lang="en-US" sz="2800" b="0" i="0" u="none" strike="noStrike" kern="100" cap="none" spc="0" normalizeH="0" baseline="0" noProof="0" dirty="0" err="1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Calibri" panose="020F0502020204030204" pitchFamily="34" charset="0"/>
                      <a:cs typeface="Arial" panose="020B0604020202020204" pitchFamily="34" charset="0"/>
                    </a:rPr>
                    <a:t>Wh</a:t>
                  </a:r>
                  <a:r>
                    <a:rPr kumimoji="0" lang="en-US" sz="2800" b="0" i="0" u="none" strike="noStrike" kern="1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Calibri" panose="020F0502020204030204" pitchFamily="34" charset="0"/>
                      <a:cs typeface="Arial" panose="020B0604020202020204" pitchFamily="34" charset="0"/>
                    </a:rPr>
                    <a:t>/Kg</a:t>
                  </a:r>
                  <a:r>
                    <a:rPr kumimoji="0" lang="he-IL" sz="2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Arial" panose="020B0604020202020204" pitchFamily="34" charset="0"/>
                    </a:rPr>
                    <a:t>  </a:t>
                  </a:r>
                </a:p>
              </p:txBody>
            </p:sp>
          </p:grpSp>
          <p:sp>
            <p:nvSpPr>
              <p:cNvPr id="37" name="תיבת טקסט 36">
                <a:extLst>
                  <a:ext uri="{FF2B5EF4-FFF2-40B4-BE49-F238E27FC236}">
                    <a16:creationId xmlns:a16="http://schemas.microsoft.com/office/drawing/2014/main" id="{4B35DA86-D7AC-FBD0-CDEA-90123B0169B9}"/>
                  </a:ext>
                </a:extLst>
              </p:cNvPr>
              <p:cNvSpPr txBox="1"/>
              <p:nvPr/>
            </p:nvSpPr>
            <p:spPr>
              <a:xfrm>
                <a:off x="6203821" y="5756837"/>
                <a:ext cx="556564" cy="369332"/>
              </a:xfrm>
              <a:prstGeom prst="rect">
                <a:avLst/>
              </a:prstGeom>
              <a:solidFill>
                <a:srgbClr val="FFC000"/>
              </a:solidFill>
            </p:spPr>
            <p:txBody>
              <a:bodyPr wrap="none" rtlCol="1">
                <a:sp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ource Sans Pro" panose="020B0503030403020204" pitchFamily="34" charset="0"/>
                    <a:ea typeface="+mn-ea"/>
                    <a:cs typeface="+mn-cs"/>
                  </a:rPr>
                  <a:t>(73)</a:t>
                </a:r>
                <a:endParaRPr kumimoji="0" lang="he-IL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38" name="תיבת טקסט 37">
                <a:extLst>
                  <a:ext uri="{FF2B5EF4-FFF2-40B4-BE49-F238E27FC236}">
                    <a16:creationId xmlns:a16="http://schemas.microsoft.com/office/drawing/2014/main" id="{5F1EBAED-A501-27CB-EBD8-6A6324165C70}"/>
                  </a:ext>
                </a:extLst>
              </p:cNvPr>
              <p:cNvSpPr txBox="1"/>
              <p:nvPr/>
            </p:nvSpPr>
            <p:spPr>
              <a:xfrm>
                <a:off x="6825459" y="5199371"/>
                <a:ext cx="556564" cy="369332"/>
              </a:xfrm>
              <a:prstGeom prst="rect">
                <a:avLst/>
              </a:prstGeom>
              <a:solidFill>
                <a:srgbClr val="FFC000"/>
              </a:solidFill>
            </p:spPr>
            <p:txBody>
              <a:bodyPr wrap="none" rtlCol="1">
                <a:sp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ource Sans Pro" panose="020B0503030403020204" pitchFamily="34" charset="0"/>
                    <a:ea typeface="+mn-ea"/>
                    <a:cs typeface="+mn-cs"/>
                  </a:rPr>
                  <a:t>(74)</a:t>
                </a:r>
                <a:endParaRPr kumimoji="0" lang="he-IL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5" name="קבוצה 4">
            <a:extLst>
              <a:ext uri="{FF2B5EF4-FFF2-40B4-BE49-F238E27FC236}">
                <a16:creationId xmlns:a16="http://schemas.microsoft.com/office/drawing/2014/main" id="{F9DC77D3-9DA0-E9DD-1485-A562A5B46B80}"/>
              </a:ext>
            </a:extLst>
          </p:cNvPr>
          <p:cNvGrpSpPr/>
          <p:nvPr/>
        </p:nvGrpSpPr>
        <p:grpSpPr>
          <a:xfrm>
            <a:off x="1035459" y="120576"/>
            <a:ext cx="11095289" cy="724150"/>
            <a:chOff x="1035459" y="120576"/>
            <a:chExt cx="11095289" cy="724150"/>
          </a:xfrm>
        </p:grpSpPr>
        <p:sp>
          <p:nvSpPr>
            <p:cNvPr id="4" name="תיבת טקסט 3">
              <a:extLst>
                <a:ext uri="{FF2B5EF4-FFF2-40B4-BE49-F238E27FC236}">
                  <a16:creationId xmlns:a16="http://schemas.microsoft.com/office/drawing/2014/main" id="{E78B9ED5-77C0-4363-DF2A-47F720FC90FE}"/>
                </a:ext>
              </a:extLst>
            </p:cNvPr>
            <p:cNvSpPr txBox="1"/>
            <p:nvPr/>
          </p:nvSpPr>
          <p:spPr>
            <a:xfrm>
              <a:off x="1035459" y="280446"/>
              <a:ext cx="502061" cy="307777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txBody>
            <a:bodyPr wrap="none" rtlCol="1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(72)</a:t>
              </a:r>
              <a:endParaRPr kumimoji="0" lang="he-I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5" name="אליפסה 14">
              <a:extLst>
                <a:ext uri="{FF2B5EF4-FFF2-40B4-BE49-F238E27FC236}">
                  <a16:creationId xmlns:a16="http://schemas.microsoft.com/office/drawing/2014/main" id="{A8AA1372-B99A-F6BE-D32D-C7960B5D6741}"/>
                </a:ext>
              </a:extLst>
            </p:cNvPr>
            <p:cNvSpPr/>
            <p:nvPr/>
          </p:nvSpPr>
          <p:spPr>
            <a:xfrm>
              <a:off x="2050770" y="120576"/>
              <a:ext cx="10079978" cy="724150"/>
            </a:xfrm>
            <a:prstGeom prst="ellipse">
              <a:avLst/>
            </a:prstGeom>
            <a:solidFill>
              <a:srgbClr val="FFCC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המשך ל</a:t>
              </a:r>
              <a:r>
                <a:rPr lang="he-IL" sz="4000" b="1" dirty="0">
                  <a:solidFill>
                    <a:prstClr val="black"/>
                  </a:solidFill>
                </a:rPr>
                <a:t>יתרון</a:t>
              </a:r>
              <a:r>
                <a:rPr kumimoji="0" lang="he-IL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 3: ה-</a:t>
              </a:r>
              <a:r>
                <a: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EV</a:t>
              </a:r>
              <a:r>
                <a:rPr kumimoji="0" lang="he-IL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 משתפר</a:t>
              </a:r>
            </a:p>
          </p:txBody>
        </p:sp>
        <p:sp>
          <p:nvSpPr>
            <p:cNvPr id="17" name="מלבן: פינות מעוגלות 16">
              <a:extLst>
                <a:ext uri="{FF2B5EF4-FFF2-40B4-BE49-F238E27FC236}">
                  <a16:creationId xmlns:a16="http://schemas.microsoft.com/office/drawing/2014/main" id="{1B7D44CD-5F6E-D1DF-5861-DBDF5CE83BEC}"/>
                </a:ext>
              </a:extLst>
            </p:cNvPr>
            <p:cNvSpPr/>
            <p:nvPr/>
          </p:nvSpPr>
          <p:spPr>
            <a:xfrm>
              <a:off x="1573699" y="181247"/>
              <a:ext cx="2401945" cy="511365"/>
            </a:xfrm>
            <a:prstGeom prst="roundRect">
              <a:avLst/>
            </a:prstGeom>
            <a:solidFill>
              <a:srgbClr val="00FF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?Phinergy</a:t>
              </a:r>
              <a:endParaRPr kumimoji="0" lang="he-IL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8" name="קבוצה 7">
            <a:extLst>
              <a:ext uri="{FF2B5EF4-FFF2-40B4-BE49-F238E27FC236}">
                <a16:creationId xmlns:a16="http://schemas.microsoft.com/office/drawing/2014/main" id="{5D325C73-D7D2-2F99-CE18-6B47EAEE3154}"/>
              </a:ext>
            </a:extLst>
          </p:cNvPr>
          <p:cNvGrpSpPr/>
          <p:nvPr/>
        </p:nvGrpSpPr>
        <p:grpSpPr>
          <a:xfrm>
            <a:off x="46463" y="667562"/>
            <a:ext cx="6494085" cy="2925164"/>
            <a:chOff x="46463" y="667562"/>
            <a:chExt cx="6494085" cy="2925164"/>
          </a:xfrm>
        </p:grpSpPr>
        <p:sp>
          <p:nvSpPr>
            <p:cNvPr id="14" name="תיבת טקסט 13">
              <a:extLst>
                <a:ext uri="{FF2B5EF4-FFF2-40B4-BE49-F238E27FC236}">
                  <a16:creationId xmlns:a16="http://schemas.microsoft.com/office/drawing/2014/main" id="{688D7EFA-B501-CD3A-A21A-7B5D1C5F347A}"/>
                </a:ext>
              </a:extLst>
            </p:cNvPr>
            <p:cNvSpPr txBox="1"/>
            <p:nvPr/>
          </p:nvSpPr>
          <p:spPr>
            <a:xfrm>
              <a:off x="46463" y="1530623"/>
              <a:ext cx="6494085" cy="2062103"/>
            </a:xfrm>
            <a:prstGeom prst="rect">
              <a:avLst/>
            </a:prstGeom>
            <a:solidFill>
              <a:srgbClr val="00FF99"/>
            </a:solidFill>
            <a:ln>
              <a:solidFill>
                <a:schemeClr val="tx1"/>
              </a:solidFill>
            </a:ln>
          </p:spPr>
          <p:txBody>
            <a:bodyPr wrap="none" rtlCol="1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*קטליזטור 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Ag</a:t>
              </a:r>
              <a:r>
                <a:rPr kumimoji="0" lang="he-IL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 תלת-ממדי</a:t>
              </a:r>
            </a:p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*אלקטרוליט מסולק בהעדר פעילות</a:t>
              </a:r>
            </a:p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*פתרון להיווצרות ג'ל</a:t>
              </a:r>
            </a:p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*מאחר ולא נטענת, פותרים ב-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Swapping</a:t>
              </a:r>
              <a:endParaRPr kumimoji="0" lang="he-IL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" name="חץ: ימינה 5">
              <a:extLst>
                <a:ext uri="{FF2B5EF4-FFF2-40B4-BE49-F238E27FC236}">
                  <a16:creationId xmlns:a16="http://schemas.microsoft.com/office/drawing/2014/main" id="{BDAC774A-2087-97C4-4842-88D3151BA5DA}"/>
                </a:ext>
              </a:extLst>
            </p:cNvPr>
            <p:cNvSpPr/>
            <p:nvPr/>
          </p:nvSpPr>
          <p:spPr>
            <a:xfrm rot="5400000">
              <a:off x="2328365" y="831875"/>
              <a:ext cx="942402" cy="613776"/>
            </a:xfrm>
            <a:prstGeom prst="rightArrow">
              <a:avLst/>
            </a:prstGeom>
            <a:solidFill>
              <a:srgbClr val="FFCC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0" name="קבוצה 9">
            <a:extLst>
              <a:ext uri="{FF2B5EF4-FFF2-40B4-BE49-F238E27FC236}">
                <a16:creationId xmlns:a16="http://schemas.microsoft.com/office/drawing/2014/main" id="{DFAF1D21-84FC-81ED-DF87-DCC50C304A66}"/>
              </a:ext>
            </a:extLst>
          </p:cNvPr>
          <p:cNvGrpSpPr/>
          <p:nvPr/>
        </p:nvGrpSpPr>
        <p:grpSpPr>
          <a:xfrm>
            <a:off x="80384" y="3704986"/>
            <a:ext cx="6203820" cy="2554545"/>
            <a:chOff x="80384" y="3704986"/>
            <a:chExt cx="6203820" cy="2554545"/>
          </a:xfrm>
        </p:grpSpPr>
        <p:sp>
          <p:nvSpPr>
            <p:cNvPr id="7" name="תיבת טקסט 6">
              <a:extLst>
                <a:ext uri="{FF2B5EF4-FFF2-40B4-BE49-F238E27FC236}">
                  <a16:creationId xmlns:a16="http://schemas.microsoft.com/office/drawing/2014/main" id="{9FED2E51-5B06-CE7A-4500-219104F8AFAA}"/>
                </a:ext>
              </a:extLst>
            </p:cNvPr>
            <p:cNvSpPr txBox="1"/>
            <p:nvPr/>
          </p:nvSpPr>
          <p:spPr>
            <a:xfrm>
              <a:off x="80384" y="3704986"/>
              <a:ext cx="6203820" cy="2554545"/>
            </a:xfrm>
            <a:prstGeom prst="rect">
              <a:avLst/>
            </a:prstGeom>
            <a:solidFill>
              <a:srgbClr val="52E0FC"/>
            </a:solidFill>
            <a:ln>
              <a:solidFill>
                <a:schemeClr val="tx1"/>
              </a:solidFill>
            </a:ln>
          </p:spPr>
          <p:txBody>
            <a:bodyPr wrap="square" rtlCol="1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*לא מצאתי נתונים על נצילות אנרגטית </a:t>
              </a:r>
            </a:p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*ההכנסות הן באחסון אנרגיה</a:t>
              </a:r>
            </a:p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he-IL" sz="3200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endParaRPr>
            </a:p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he-IL" sz="3200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endParaRPr>
            </a:p>
          </p:txBody>
        </p:sp>
        <p:grpSp>
          <p:nvGrpSpPr>
            <p:cNvPr id="30" name="קבוצה 29">
              <a:extLst>
                <a:ext uri="{FF2B5EF4-FFF2-40B4-BE49-F238E27FC236}">
                  <a16:creationId xmlns:a16="http://schemas.microsoft.com/office/drawing/2014/main" id="{F1A2CE0F-63D7-FD61-FF08-2C87F15EE821}"/>
                </a:ext>
              </a:extLst>
            </p:cNvPr>
            <p:cNvGrpSpPr/>
            <p:nvPr/>
          </p:nvGrpSpPr>
          <p:grpSpPr>
            <a:xfrm>
              <a:off x="293079" y="4991521"/>
              <a:ext cx="5667843" cy="1264423"/>
              <a:chOff x="293079" y="4840801"/>
              <a:chExt cx="5667843" cy="1264423"/>
            </a:xfrm>
          </p:grpSpPr>
          <p:pic>
            <p:nvPicPr>
              <p:cNvPr id="11" name="גרפיקה 10" descr="אוטובוס קו מיתאר">
                <a:extLst>
                  <a:ext uri="{FF2B5EF4-FFF2-40B4-BE49-F238E27FC236}">
                    <a16:creationId xmlns:a16="http://schemas.microsoft.com/office/drawing/2014/main" id="{F62AB3BD-AE6E-5AB1-D3F6-C042DCAF0A8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293079" y="4991521"/>
                <a:ext cx="982428" cy="914400"/>
              </a:xfrm>
              <a:prstGeom prst="rect">
                <a:avLst/>
              </a:prstGeom>
            </p:spPr>
          </p:pic>
          <p:pic>
            <p:nvPicPr>
              <p:cNvPr id="13" name="גרפיקה 12" descr="מכונית קו מיתאר">
                <a:extLst>
                  <a:ext uri="{FF2B5EF4-FFF2-40B4-BE49-F238E27FC236}">
                    <a16:creationId xmlns:a16="http://schemas.microsoft.com/office/drawing/2014/main" id="{9B3E71CA-62C9-D292-A92A-7DD8F4AFA3D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rcRect/>
              <a:stretch/>
            </p:blipFill>
            <p:spPr>
              <a:xfrm>
                <a:off x="1545409" y="4961369"/>
                <a:ext cx="982428" cy="914400"/>
              </a:xfrm>
              <a:prstGeom prst="rect">
                <a:avLst/>
              </a:prstGeom>
            </p:spPr>
          </p:pic>
          <p:pic>
            <p:nvPicPr>
              <p:cNvPr id="18" name="גרפיקה 17" descr="משאית רכינה קו מיתאר">
                <a:extLst>
                  <a:ext uri="{FF2B5EF4-FFF2-40B4-BE49-F238E27FC236}">
                    <a16:creationId xmlns:a16="http://schemas.microsoft.com/office/drawing/2014/main" id="{0D0B5054-EFDC-B4D7-7BB2-65B18AA5B1B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3898925" y="4981465"/>
                <a:ext cx="982428" cy="914400"/>
              </a:xfrm>
              <a:prstGeom prst="rect">
                <a:avLst/>
              </a:prstGeom>
            </p:spPr>
          </p:pic>
          <p:pic>
            <p:nvPicPr>
              <p:cNvPr id="23" name="גרפיקה 22" descr="ספינת קרוזים קו מיתאר">
                <a:extLst>
                  <a:ext uri="{FF2B5EF4-FFF2-40B4-BE49-F238E27FC236}">
                    <a16:creationId xmlns:a16="http://schemas.microsoft.com/office/drawing/2014/main" id="{92E3B5D2-C433-120E-6E98-A9548133FDF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2754546" y="4951325"/>
                <a:ext cx="982428" cy="914400"/>
              </a:xfrm>
              <a:prstGeom prst="rect">
                <a:avLst/>
              </a:prstGeom>
            </p:spPr>
          </p:pic>
          <p:pic>
            <p:nvPicPr>
              <p:cNvPr id="33" name="גרפיקה 32" descr="רכבת קו מיתאר">
                <a:extLst>
                  <a:ext uri="{FF2B5EF4-FFF2-40B4-BE49-F238E27FC236}">
                    <a16:creationId xmlns:a16="http://schemas.microsoft.com/office/drawing/2014/main" id="{F2A30F5E-B04E-5801-356B-D7AEA766157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p:blipFill>
            <p:spPr>
              <a:xfrm>
                <a:off x="4978494" y="4840801"/>
                <a:ext cx="982428" cy="914400"/>
              </a:xfrm>
              <a:prstGeom prst="rect">
                <a:avLst/>
              </a:prstGeom>
            </p:spPr>
          </p:pic>
          <p:sp>
            <p:nvSpPr>
              <p:cNvPr id="12" name="תיבת טקסט 11">
                <a:extLst>
                  <a:ext uri="{FF2B5EF4-FFF2-40B4-BE49-F238E27FC236}">
                    <a16:creationId xmlns:a16="http://schemas.microsoft.com/office/drawing/2014/main" id="{92A37610-137A-7EC4-5148-9278E4FDF2C1}"/>
                  </a:ext>
                </a:extLst>
              </p:cNvPr>
              <p:cNvSpPr txBox="1"/>
              <p:nvPr/>
            </p:nvSpPr>
            <p:spPr>
              <a:xfrm>
                <a:off x="610669" y="5720818"/>
                <a:ext cx="312907" cy="369332"/>
              </a:xfrm>
              <a:prstGeom prst="rect">
                <a:avLst/>
              </a:prstGeom>
              <a:noFill/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txBody>
              <a:bodyPr wrap="none" rtlCol="1">
                <a:spAutoFit/>
              </a:bodyPr>
              <a:lstStyle/>
              <a:p>
                <a:r>
                  <a:rPr lang="he-IL" dirty="0"/>
                  <a:t>?</a:t>
                </a:r>
              </a:p>
            </p:txBody>
          </p:sp>
          <p:sp>
            <p:nvSpPr>
              <p:cNvPr id="16" name="תיבת טקסט 15">
                <a:extLst>
                  <a:ext uri="{FF2B5EF4-FFF2-40B4-BE49-F238E27FC236}">
                    <a16:creationId xmlns:a16="http://schemas.microsoft.com/office/drawing/2014/main" id="{8C7D17D7-F84A-6708-6AEE-7781B4955BB6}"/>
                  </a:ext>
                </a:extLst>
              </p:cNvPr>
              <p:cNvSpPr txBox="1"/>
              <p:nvPr/>
            </p:nvSpPr>
            <p:spPr>
              <a:xfrm>
                <a:off x="1868391" y="5672251"/>
                <a:ext cx="355937" cy="369332"/>
              </a:xfrm>
              <a:prstGeom prst="rect">
                <a:avLst/>
              </a:prstGeom>
              <a:noFill/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txBody>
              <a:bodyPr wrap="square" rtlCol="1">
                <a:spAutoFit/>
              </a:bodyPr>
              <a:lstStyle/>
              <a:p>
                <a:r>
                  <a:rPr lang="he-IL" dirty="0"/>
                  <a:t>?</a:t>
                </a:r>
              </a:p>
            </p:txBody>
          </p:sp>
          <p:sp>
            <p:nvSpPr>
              <p:cNvPr id="20" name="תיבת טקסט 19">
                <a:extLst>
                  <a:ext uri="{FF2B5EF4-FFF2-40B4-BE49-F238E27FC236}">
                    <a16:creationId xmlns:a16="http://schemas.microsoft.com/office/drawing/2014/main" id="{73B7D8E2-920C-441A-487C-CA598E1D5332}"/>
                  </a:ext>
                </a:extLst>
              </p:cNvPr>
              <p:cNvSpPr txBox="1"/>
              <p:nvPr/>
            </p:nvSpPr>
            <p:spPr>
              <a:xfrm>
                <a:off x="2975378" y="5714123"/>
                <a:ext cx="355937" cy="369332"/>
              </a:xfrm>
              <a:prstGeom prst="rect">
                <a:avLst/>
              </a:prstGeom>
              <a:noFill/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txBody>
              <a:bodyPr wrap="square" rtlCol="1">
                <a:spAutoFit/>
              </a:bodyPr>
              <a:lstStyle/>
              <a:p>
                <a:r>
                  <a:rPr lang="he-IL" dirty="0"/>
                  <a:t>?</a:t>
                </a:r>
              </a:p>
            </p:txBody>
          </p:sp>
          <p:sp>
            <p:nvSpPr>
              <p:cNvPr id="22" name="תיבת טקסט 21">
                <a:extLst>
                  <a:ext uri="{FF2B5EF4-FFF2-40B4-BE49-F238E27FC236}">
                    <a16:creationId xmlns:a16="http://schemas.microsoft.com/office/drawing/2014/main" id="{9FBB4465-8172-790F-2D0E-E023074C9321}"/>
                  </a:ext>
                </a:extLst>
              </p:cNvPr>
              <p:cNvSpPr txBox="1"/>
              <p:nvPr/>
            </p:nvSpPr>
            <p:spPr>
              <a:xfrm>
                <a:off x="4152710" y="5735892"/>
                <a:ext cx="355937" cy="369332"/>
              </a:xfrm>
              <a:prstGeom prst="rect">
                <a:avLst/>
              </a:prstGeom>
              <a:noFill/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txBody>
              <a:bodyPr wrap="square" rtlCol="1">
                <a:spAutoFit/>
              </a:bodyPr>
              <a:lstStyle/>
              <a:p>
                <a:r>
                  <a:rPr lang="he-IL" dirty="0"/>
                  <a:t>?</a:t>
                </a:r>
              </a:p>
            </p:txBody>
          </p:sp>
          <p:sp>
            <p:nvSpPr>
              <p:cNvPr id="24" name="תיבת טקסט 23">
                <a:extLst>
                  <a:ext uri="{FF2B5EF4-FFF2-40B4-BE49-F238E27FC236}">
                    <a16:creationId xmlns:a16="http://schemas.microsoft.com/office/drawing/2014/main" id="{034A6E2C-A8A9-AA90-5626-9AEEE1684285}"/>
                  </a:ext>
                </a:extLst>
              </p:cNvPr>
              <p:cNvSpPr txBox="1"/>
              <p:nvPr/>
            </p:nvSpPr>
            <p:spPr>
              <a:xfrm>
                <a:off x="5269746" y="5707421"/>
                <a:ext cx="355937" cy="369332"/>
              </a:xfrm>
              <a:prstGeom prst="rect">
                <a:avLst/>
              </a:prstGeom>
              <a:noFill/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txBody>
              <a:bodyPr wrap="square" rtlCol="1">
                <a:spAutoFit/>
              </a:bodyPr>
              <a:lstStyle/>
              <a:p>
                <a:r>
                  <a:rPr lang="he-IL" dirty="0"/>
                  <a:t>?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4831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תחתונה 1">
            <a:extLst>
              <a:ext uri="{FF2B5EF4-FFF2-40B4-BE49-F238E27FC236}">
                <a16:creationId xmlns:a16="http://schemas.microsoft.com/office/drawing/2014/main" id="{87133713-21B9-F689-8596-74184E5891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פנחס שכנר. חסרונות בשימוש מימן</a:t>
            </a:r>
          </a:p>
        </p:txBody>
      </p:sp>
      <p:sp>
        <p:nvSpPr>
          <p:cNvPr id="3" name="מציין מיקום של מספר שקופית 2">
            <a:extLst>
              <a:ext uri="{FF2B5EF4-FFF2-40B4-BE49-F238E27FC236}">
                <a16:creationId xmlns:a16="http://schemas.microsoft.com/office/drawing/2014/main" id="{C396A0ED-04EE-D358-E348-CE9D5FDEC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E7B2D3-A8E1-4392-AEA3-16B2CE658653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he-IL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תיבת טקסט 13">
            <a:extLst>
              <a:ext uri="{FF2B5EF4-FFF2-40B4-BE49-F238E27FC236}">
                <a16:creationId xmlns:a16="http://schemas.microsoft.com/office/drawing/2014/main" id="{3028DC1F-9015-0E75-27F3-D4F9E5CDA591}"/>
              </a:ext>
            </a:extLst>
          </p:cNvPr>
          <p:cNvSpPr txBox="1"/>
          <p:nvPr/>
        </p:nvSpPr>
        <p:spPr>
          <a:xfrm>
            <a:off x="242889" y="1653362"/>
            <a:ext cx="11666118" cy="646331"/>
          </a:xfrm>
          <a:prstGeom prst="rect">
            <a:avLst/>
          </a:prstGeom>
          <a:solidFill>
            <a:srgbClr val="66CCFF"/>
          </a:solidFill>
          <a:ln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מייצר תרכובות מזיקות כמו: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NOX</a:t>
            </a:r>
            <a:r>
              <a:rPr kumimoji="0" lang="he-IL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,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</a:t>
            </a:r>
            <a:r>
              <a:rPr kumimoji="0" lang="he-IL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, פיח ו-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</a:t>
            </a:r>
            <a:r>
              <a:rPr lang="en-US" sz="3600" dirty="0">
                <a:solidFill>
                  <a:prstClr val="black"/>
                </a:solidFill>
                <a:latin typeface="Calibri" panose="020F0502020204030204"/>
              </a:rPr>
              <a:t>’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</a:t>
            </a:r>
            <a:r>
              <a:rPr kumimoji="0" lang="he-IL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393B3E"/>
                </a:solidFill>
                <a:effectLst/>
                <a:uLnTx/>
                <a:uFillTx/>
                <a:latin typeface="Ringside Regular A"/>
                <a:ea typeface="+mn-ea"/>
                <a:cs typeface="+mn-cs"/>
              </a:rPr>
              <a:t>volatile organic compounds)</a:t>
            </a:r>
            <a:endParaRPr kumimoji="0" lang="he-IL" sz="2800" b="0" i="0" u="none" strike="noStrike" kern="1200" cap="none" spc="0" normalizeH="0" baseline="0" noProof="0" dirty="0">
              <a:ln>
                <a:noFill/>
              </a:ln>
              <a:solidFill>
                <a:srgbClr val="393B3E"/>
              </a:solidFill>
              <a:effectLst/>
              <a:uLnTx/>
              <a:uFillTx/>
              <a:latin typeface="Ringside Regular A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6" name="קבוצה 5">
            <a:extLst>
              <a:ext uri="{FF2B5EF4-FFF2-40B4-BE49-F238E27FC236}">
                <a16:creationId xmlns:a16="http://schemas.microsoft.com/office/drawing/2014/main" id="{7441F95A-73E9-CD8C-4D74-EC5BFBFFA2F3}"/>
              </a:ext>
            </a:extLst>
          </p:cNvPr>
          <p:cNvGrpSpPr/>
          <p:nvPr/>
        </p:nvGrpSpPr>
        <p:grpSpPr>
          <a:xfrm>
            <a:off x="3060353" y="2460313"/>
            <a:ext cx="3678136" cy="2246376"/>
            <a:chOff x="3060353" y="2460313"/>
            <a:chExt cx="3678136" cy="2246376"/>
          </a:xfrm>
        </p:grpSpPr>
        <p:sp>
          <p:nvSpPr>
            <p:cNvPr id="16" name="מעגל חלקי 15">
              <a:extLst>
                <a:ext uri="{FF2B5EF4-FFF2-40B4-BE49-F238E27FC236}">
                  <a16:creationId xmlns:a16="http://schemas.microsoft.com/office/drawing/2014/main" id="{A2C230D4-15BA-5C89-71B5-C28ADE92B830}"/>
                </a:ext>
              </a:extLst>
            </p:cNvPr>
            <p:cNvSpPr/>
            <p:nvPr/>
          </p:nvSpPr>
          <p:spPr>
            <a:xfrm rot="5400000">
              <a:off x="3051142" y="2469524"/>
              <a:ext cx="2246376" cy="2227953"/>
            </a:xfrm>
            <a:prstGeom prst="pie">
              <a:avLst>
                <a:gd name="adj1" fmla="val 16682711"/>
                <a:gd name="adj2" fmla="val 16244935"/>
              </a:avLst>
            </a:prstGeom>
            <a:solidFill>
              <a:srgbClr val="66CCFF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7" name="תיבת טקסט 16">
              <a:extLst>
                <a:ext uri="{FF2B5EF4-FFF2-40B4-BE49-F238E27FC236}">
                  <a16:creationId xmlns:a16="http://schemas.microsoft.com/office/drawing/2014/main" id="{06569441-B37D-B1FD-5F2E-9DF33FF5AFEC}"/>
                </a:ext>
              </a:extLst>
            </p:cNvPr>
            <p:cNvSpPr txBox="1"/>
            <p:nvPr/>
          </p:nvSpPr>
          <p:spPr>
            <a:xfrm>
              <a:off x="3177323" y="2719621"/>
              <a:ext cx="1605820" cy="138499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USA  </a:t>
              </a:r>
              <a:r>
                <a:rPr kumimoji="0" lang="he-IL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8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Arial" panose="020B0604020202020204" pitchFamily="34" charset="0"/>
                </a:rPr>
                <a:t>H</a:t>
              </a:r>
              <a:r>
                <a:rPr kumimoji="0" lang="en-US" sz="2800" b="0" i="0" u="none" strike="noStrike" kern="1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Arial" panose="020B0604020202020204" pitchFamily="34" charset="0"/>
                </a:rPr>
                <a:t>2</a:t>
              </a: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Fossil</a:t>
              </a:r>
            </a:p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99%</a:t>
              </a:r>
              <a:endParaRPr kumimoji="0" lang="he-IL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9" name="תיבת טקסט 18">
              <a:extLst>
                <a:ext uri="{FF2B5EF4-FFF2-40B4-BE49-F238E27FC236}">
                  <a16:creationId xmlns:a16="http://schemas.microsoft.com/office/drawing/2014/main" id="{CF2BE8A0-600F-5C4F-69DF-66EF24F3AE81}"/>
                </a:ext>
              </a:extLst>
            </p:cNvPr>
            <p:cNvSpPr txBox="1"/>
            <p:nvPr/>
          </p:nvSpPr>
          <p:spPr>
            <a:xfrm>
              <a:off x="5704232" y="2713525"/>
              <a:ext cx="1034257" cy="1815882"/>
            </a:xfrm>
            <a:prstGeom prst="rect">
              <a:avLst/>
            </a:prstGeom>
            <a:solidFill>
              <a:srgbClr val="00FF00"/>
            </a:solidFill>
            <a:ln w="12700">
              <a:solidFill>
                <a:schemeClr val="tx1"/>
              </a:solidFill>
            </a:ln>
          </p:spPr>
          <p:txBody>
            <a:bodyPr wrap="non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USA</a:t>
              </a:r>
            </a:p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Arial" panose="020B0604020202020204" pitchFamily="34" charset="0"/>
                </a:rPr>
                <a:t>H</a:t>
              </a:r>
              <a:r>
                <a:rPr kumimoji="0" lang="en-US" sz="2800" b="0" i="0" u="none" strike="noStrike" kern="1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Arial" panose="020B0604020202020204" pitchFamily="34" charset="0"/>
                </a:rPr>
                <a:t>2</a:t>
              </a: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Other</a:t>
              </a:r>
            </a:p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1%</a:t>
              </a:r>
              <a:endParaRPr kumimoji="0" lang="he-IL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  <p:cxnSp>
          <p:nvCxnSpPr>
            <p:cNvPr id="23" name="מחבר חץ ישר 22">
              <a:extLst>
                <a:ext uri="{FF2B5EF4-FFF2-40B4-BE49-F238E27FC236}">
                  <a16:creationId xmlns:a16="http://schemas.microsoft.com/office/drawing/2014/main" id="{7E51B83A-9861-AC61-550D-40ABFE64E427}"/>
                </a:ext>
              </a:extLst>
            </p:cNvPr>
            <p:cNvCxnSpPr>
              <a:stCxn id="19" idx="1"/>
            </p:cNvCxnSpPr>
            <p:nvPr/>
          </p:nvCxnSpPr>
          <p:spPr>
            <a:xfrm flipH="1">
              <a:off x="5160426" y="3621466"/>
              <a:ext cx="543806" cy="61323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קבוצה 9">
            <a:extLst>
              <a:ext uri="{FF2B5EF4-FFF2-40B4-BE49-F238E27FC236}">
                <a16:creationId xmlns:a16="http://schemas.microsoft.com/office/drawing/2014/main" id="{6CC0612E-A6C4-0A01-7379-74E80801D36A}"/>
              </a:ext>
            </a:extLst>
          </p:cNvPr>
          <p:cNvGrpSpPr/>
          <p:nvPr/>
        </p:nvGrpSpPr>
        <p:grpSpPr>
          <a:xfrm>
            <a:off x="7466842" y="2760875"/>
            <a:ext cx="2213829" cy="1815882"/>
            <a:chOff x="7466842" y="2760875"/>
            <a:chExt cx="2213829" cy="1815882"/>
          </a:xfrm>
        </p:grpSpPr>
        <p:sp>
          <p:nvSpPr>
            <p:cNvPr id="26" name="תיבת טקסט 25">
              <a:extLst>
                <a:ext uri="{FF2B5EF4-FFF2-40B4-BE49-F238E27FC236}">
                  <a16:creationId xmlns:a16="http://schemas.microsoft.com/office/drawing/2014/main" id="{E8F16309-4DED-38A5-9233-A251E401FA46}"/>
                </a:ext>
              </a:extLst>
            </p:cNvPr>
            <p:cNvSpPr txBox="1"/>
            <p:nvPr/>
          </p:nvSpPr>
          <p:spPr>
            <a:xfrm>
              <a:off x="7466842" y="2760875"/>
              <a:ext cx="1885966" cy="1815882"/>
            </a:xfrm>
            <a:prstGeom prst="rect">
              <a:avLst/>
            </a:prstGeom>
            <a:solidFill>
              <a:srgbClr val="00FF00"/>
            </a:solidFill>
            <a:ln w="12700">
              <a:solidFill>
                <a:schemeClr val="tx1"/>
              </a:solidFill>
            </a:ln>
          </p:spPr>
          <p:txBody>
            <a:bodyPr wrap="non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World</a:t>
              </a:r>
            </a:p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Arial" panose="020B0604020202020204" pitchFamily="34" charset="0"/>
                </a:rPr>
                <a:t>H</a:t>
              </a:r>
              <a:r>
                <a:rPr kumimoji="0" lang="en-US" sz="2800" b="0" i="0" u="none" strike="noStrike" kern="1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Arial" panose="020B0604020202020204" pitchFamily="34" charset="0"/>
                </a:rPr>
                <a:t>2</a:t>
              </a: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Electrolysis </a:t>
              </a:r>
            </a:p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0.1%</a:t>
              </a:r>
              <a:endParaRPr kumimoji="0" lang="he-IL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7" name="תיבת טקסט 6">
              <a:extLst>
                <a:ext uri="{FF2B5EF4-FFF2-40B4-BE49-F238E27FC236}">
                  <a16:creationId xmlns:a16="http://schemas.microsoft.com/office/drawing/2014/main" id="{61ECCE6A-78D2-7282-F558-3305F569F8C1}"/>
                </a:ext>
              </a:extLst>
            </p:cNvPr>
            <p:cNvSpPr txBox="1"/>
            <p:nvPr/>
          </p:nvSpPr>
          <p:spPr>
            <a:xfrm>
              <a:off x="9201053" y="4208621"/>
              <a:ext cx="479618" cy="307777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txBody>
            <a:bodyPr wrap="none" rtlCol="1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(51)</a:t>
              </a:r>
              <a:endParaRPr kumimoji="0" lang="he-IL" sz="1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9" name="קבוצה 8">
            <a:extLst>
              <a:ext uri="{FF2B5EF4-FFF2-40B4-BE49-F238E27FC236}">
                <a16:creationId xmlns:a16="http://schemas.microsoft.com/office/drawing/2014/main" id="{119ED4EA-3F87-7390-4E41-9DAB5312820E}"/>
              </a:ext>
            </a:extLst>
          </p:cNvPr>
          <p:cNvGrpSpPr/>
          <p:nvPr/>
        </p:nvGrpSpPr>
        <p:grpSpPr>
          <a:xfrm>
            <a:off x="563383" y="25400"/>
            <a:ext cx="11345623" cy="1523130"/>
            <a:chOff x="563383" y="25400"/>
            <a:chExt cx="11345623" cy="1523130"/>
          </a:xfrm>
        </p:grpSpPr>
        <p:sp>
          <p:nvSpPr>
            <p:cNvPr id="4" name="אליפסה 3">
              <a:extLst>
                <a:ext uri="{FF2B5EF4-FFF2-40B4-BE49-F238E27FC236}">
                  <a16:creationId xmlns:a16="http://schemas.microsoft.com/office/drawing/2014/main" id="{AB447679-E422-D9F9-F52D-F847C8AA56C3}"/>
                </a:ext>
              </a:extLst>
            </p:cNvPr>
            <p:cNvSpPr/>
            <p:nvPr/>
          </p:nvSpPr>
          <p:spPr>
            <a:xfrm>
              <a:off x="563383" y="25400"/>
              <a:ext cx="11345623" cy="761267"/>
            </a:xfrm>
            <a:prstGeom prst="ellipse">
              <a:avLst/>
            </a:prstGeom>
            <a:solidFill>
              <a:srgbClr val="FFCC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he-IL" sz="3600" b="1" dirty="0">
                  <a:solidFill>
                    <a:prstClr val="black"/>
                  </a:solidFill>
                </a:rPr>
                <a:t>יתרון</a:t>
              </a:r>
              <a:r>
                <a:rPr kumimoji="0" lang="he-IL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 4: </a:t>
              </a:r>
              <a:r>
                <a:rPr kumimoji="0" lang="he-IL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Noto Serif" panose="02020600060500020200" pitchFamily="18" charset="0"/>
                  <a:ea typeface="+mn-ea"/>
                  <a:cs typeface="Arial" panose="020B0604020202020204" pitchFamily="34" charset="0"/>
                </a:rPr>
                <a:t>ייצור מימן מזהם</a:t>
              </a: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Noto Serif" panose="02020600060500020200" pitchFamily="18" charset="0"/>
                <a:ea typeface="+mn-ea"/>
                <a:cs typeface="+mn-cs"/>
              </a:endParaRPr>
            </a:p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" name="תיבת טקסט 4">
              <a:extLst>
                <a:ext uri="{FF2B5EF4-FFF2-40B4-BE49-F238E27FC236}">
                  <a16:creationId xmlns:a16="http://schemas.microsoft.com/office/drawing/2014/main" id="{44D2DA19-6C14-5E37-8ECB-6BE30E406541}"/>
                </a:ext>
              </a:extLst>
            </p:cNvPr>
            <p:cNvSpPr txBox="1"/>
            <p:nvPr/>
          </p:nvSpPr>
          <p:spPr>
            <a:xfrm>
              <a:off x="2952473" y="839508"/>
              <a:ext cx="628416" cy="338554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1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(69)</a:t>
              </a:r>
              <a:endParaRPr kumimoji="0" lang="he-IL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8" name="תיבת טקסט 7">
              <a:extLst>
                <a:ext uri="{FF2B5EF4-FFF2-40B4-BE49-F238E27FC236}">
                  <a16:creationId xmlns:a16="http://schemas.microsoft.com/office/drawing/2014/main" id="{5450F4BC-674E-351F-5051-ED491BB07B8D}"/>
                </a:ext>
              </a:extLst>
            </p:cNvPr>
            <p:cNvSpPr txBox="1"/>
            <p:nvPr/>
          </p:nvSpPr>
          <p:spPr>
            <a:xfrm>
              <a:off x="3514234" y="840644"/>
              <a:ext cx="5472973" cy="707886"/>
            </a:xfrm>
            <a:prstGeom prst="rect">
              <a:avLst/>
            </a:prstGeom>
            <a:solidFill>
              <a:srgbClr val="66CCFF"/>
            </a:solidFill>
            <a:ln>
              <a:solidFill>
                <a:schemeClr val="tx1"/>
              </a:solidFill>
            </a:ln>
          </p:spPr>
          <p:txBody>
            <a:bodyPr wrap="none" rtlCol="1">
              <a:spAutoFit/>
            </a:bodyPr>
            <a:lstStyle/>
            <a:p>
              <a:pPr algn="ctr"/>
              <a:r>
                <a:rPr lang="he-IL" sz="4000" dirty="0"/>
                <a:t>רוב ה-</a:t>
              </a:r>
              <a:r>
                <a:rPr kumimoji="0" lang="en-US" sz="40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Aptos" panose="020B0004020202020204" pitchFamily="34" charset="0"/>
                  <a:cs typeface="Arial" panose="020B0604020202020204" pitchFamily="34" charset="0"/>
                </a:rPr>
                <a:t> H</a:t>
              </a:r>
              <a:r>
                <a:rPr kumimoji="0" lang="en-US" sz="4000" b="0" i="0" u="none" strike="noStrike" kern="1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Aptos" panose="020B0004020202020204" pitchFamily="34" charset="0"/>
                  <a:cs typeface="Arial" panose="020B0604020202020204" pitchFamily="34" charset="0"/>
                </a:rPr>
                <a:t>2</a:t>
              </a:r>
              <a:r>
                <a:rPr lang="he-IL" sz="4000" dirty="0"/>
                <a:t>בעולם נוצר מנפט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7619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של מספר שקופית 2">
            <a:extLst>
              <a:ext uri="{FF2B5EF4-FFF2-40B4-BE49-F238E27FC236}">
                <a16:creationId xmlns:a16="http://schemas.microsoft.com/office/drawing/2014/main" id="{30C40367-E182-43C2-E05C-858692DFD4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9285" y="6424119"/>
            <a:ext cx="2743200" cy="365125"/>
          </a:xfrm>
        </p:spPr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E7B2D3-A8E1-4392-AEA3-16B2CE658653}" type="slidenum">
              <a:rPr kumimoji="0" lang="he-IL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he-IL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17" name="קבוצה 16">
            <a:extLst>
              <a:ext uri="{FF2B5EF4-FFF2-40B4-BE49-F238E27FC236}">
                <a16:creationId xmlns:a16="http://schemas.microsoft.com/office/drawing/2014/main" id="{B2516EA6-EE34-02EC-4B88-1FBDB7782B7A}"/>
              </a:ext>
            </a:extLst>
          </p:cNvPr>
          <p:cNvGrpSpPr/>
          <p:nvPr/>
        </p:nvGrpSpPr>
        <p:grpSpPr>
          <a:xfrm>
            <a:off x="1212364" y="35966"/>
            <a:ext cx="10235568" cy="607787"/>
            <a:chOff x="1212364" y="35966"/>
            <a:chExt cx="10235568" cy="607787"/>
          </a:xfrm>
        </p:grpSpPr>
        <p:sp>
          <p:nvSpPr>
            <p:cNvPr id="6" name="תיבת טקסט 5">
              <a:extLst>
                <a:ext uri="{FF2B5EF4-FFF2-40B4-BE49-F238E27FC236}">
                  <a16:creationId xmlns:a16="http://schemas.microsoft.com/office/drawing/2014/main" id="{27C2560B-13F8-D6F3-D16E-48DAB90C7F94}"/>
                </a:ext>
              </a:extLst>
            </p:cNvPr>
            <p:cNvSpPr txBox="1"/>
            <p:nvPr/>
          </p:nvSpPr>
          <p:spPr>
            <a:xfrm>
              <a:off x="4847066" y="56604"/>
              <a:ext cx="4265911" cy="584775"/>
            </a:xfrm>
            <a:prstGeom prst="rect">
              <a:avLst/>
            </a:prstGeom>
            <a:solidFill>
              <a:srgbClr val="6CE4FC"/>
            </a:solidFill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txBody>
            <a:bodyPr wrap="none" rtlCol="1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מגבלות פיזיקליות של </a:t>
              </a:r>
              <a:r>
                <a:rPr kumimoji="0" lang="en-US" sz="32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Aptos" panose="020B0004020202020204" pitchFamily="34" charset="0"/>
                  <a:cs typeface="Arial" panose="020B0604020202020204" pitchFamily="34" charset="0"/>
                </a:rPr>
                <a:t>H</a:t>
              </a:r>
              <a:r>
                <a:rPr kumimoji="0" lang="en-US" sz="3200" b="0" i="0" u="none" strike="noStrike" kern="1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Aptos" panose="020B0004020202020204" pitchFamily="34" charset="0"/>
                  <a:cs typeface="Arial" panose="020B0604020202020204" pitchFamily="34" charset="0"/>
                </a:rPr>
                <a:t>2</a:t>
              </a:r>
              <a:endParaRPr kumimoji="0" lang="he-IL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8" name="תיבת טקסט 7">
              <a:extLst>
                <a:ext uri="{FF2B5EF4-FFF2-40B4-BE49-F238E27FC236}">
                  <a16:creationId xmlns:a16="http://schemas.microsoft.com/office/drawing/2014/main" id="{A8ECBD1A-0402-C5C6-0E46-E2D338284B41}"/>
                </a:ext>
              </a:extLst>
            </p:cNvPr>
            <p:cNvSpPr txBox="1"/>
            <p:nvPr/>
          </p:nvSpPr>
          <p:spPr>
            <a:xfrm>
              <a:off x="1212364" y="35966"/>
              <a:ext cx="3475205" cy="584775"/>
            </a:xfrm>
            <a:prstGeom prst="rect">
              <a:avLst/>
            </a:prstGeom>
            <a:solidFill>
              <a:srgbClr val="52E0FC"/>
            </a:solidFill>
            <a:ln>
              <a:solidFill>
                <a:schemeClr val="tx1"/>
              </a:solidFill>
            </a:ln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Arial" panose="020B0604020202020204" pitchFamily="34" charset="0"/>
                </a:rPr>
                <a:t>H</a:t>
              </a:r>
              <a:r>
                <a:rPr kumimoji="0" lang="en-US" sz="3200" b="0" i="0" u="none" strike="noStrike" kern="1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Arial" panose="020B0604020202020204" pitchFamily="34" charset="0"/>
                </a:rPr>
                <a:t>2</a:t>
              </a:r>
              <a:r>
                <a:rPr kumimoji="0" lang="he-IL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 הוא דלק בטיחותי</a:t>
              </a:r>
            </a:p>
          </p:txBody>
        </p:sp>
        <p:sp>
          <p:nvSpPr>
            <p:cNvPr id="4" name="תיבת טקסט 3">
              <a:extLst>
                <a:ext uri="{FF2B5EF4-FFF2-40B4-BE49-F238E27FC236}">
                  <a16:creationId xmlns:a16="http://schemas.microsoft.com/office/drawing/2014/main" id="{3B75FD2C-0946-0A34-6154-666C59144CAB}"/>
                </a:ext>
              </a:extLst>
            </p:cNvPr>
            <p:cNvSpPr txBox="1"/>
            <p:nvPr/>
          </p:nvSpPr>
          <p:spPr>
            <a:xfrm>
              <a:off x="9547654" y="58978"/>
              <a:ext cx="1900278" cy="584775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he-IL" sz="3200" b="1" dirty="0">
                  <a:solidFill>
                    <a:prstClr val="black"/>
                  </a:solidFill>
                </a:rPr>
                <a:t>יתרון</a:t>
              </a:r>
              <a:r>
                <a:rPr kumimoji="0" lang="he-IL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inherit"/>
                  <a:ea typeface="+mn-ea"/>
                  <a:cs typeface="Arial" panose="020B0604020202020204" pitchFamily="34" charset="0"/>
                </a:rPr>
                <a:t> 5</a:t>
              </a: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Noto Serif" panose="02020600060500020200" pitchFamily="18" charset="0"/>
                <a:ea typeface="+mn-ea"/>
                <a:cs typeface="+mn-cs"/>
              </a:endParaRPr>
            </a:p>
          </p:txBody>
        </p:sp>
      </p:grpSp>
      <p:graphicFrame>
        <p:nvGraphicFramePr>
          <p:cNvPr id="37" name="טבלה 36">
            <a:extLst>
              <a:ext uri="{FF2B5EF4-FFF2-40B4-BE49-F238E27FC236}">
                <a16:creationId xmlns:a16="http://schemas.microsoft.com/office/drawing/2014/main" id="{366193DC-ECE6-D496-6761-BD93847046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3969297"/>
              </p:ext>
            </p:extLst>
          </p:nvPr>
        </p:nvGraphicFramePr>
        <p:xfrm>
          <a:off x="1039319" y="4678819"/>
          <a:ext cx="8508335" cy="1338564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773485">
                  <a:extLst>
                    <a:ext uri="{9D8B030D-6E8A-4147-A177-3AD203B41FA5}">
                      <a16:colId xmlns:a16="http://schemas.microsoft.com/office/drawing/2014/main" val="1323047960"/>
                    </a:ext>
                  </a:extLst>
                </a:gridCol>
                <a:gridCol w="773485">
                  <a:extLst>
                    <a:ext uri="{9D8B030D-6E8A-4147-A177-3AD203B41FA5}">
                      <a16:colId xmlns:a16="http://schemas.microsoft.com/office/drawing/2014/main" val="2445316453"/>
                    </a:ext>
                  </a:extLst>
                </a:gridCol>
                <a:gridCol w="773485">
                  <a:extLst>
                    <a:ext uri="{9D8B030D-6E8A-4147-A177-3AD203B41FA5}">
                      <a16:colId xmlns:a16="http://schemas.microsoft.com/office/drawing/2014/main" val="1414864050"/>
                    </a:ext>
                  </a:extLst>
                </a:gridCol>
                <a:gridCol w="773485">
                  <a:extLst>
                    <a:ext uri="{9D8B030D-6E8A-4147-A177-3AD203B41FA5}">
                      <a16:colId xmlns:a16="http://schemas.microsoft.com/office/drawing/2014/main" val="3115299638"/>
                    </a:ext>
                  </a:extLst>
                </a:gridCol>
                <a:gridCol w="773485">
                  <a:extLst>
                    <a:ext uri="{9D8B030D-6E8A-4147-A177-3AD203B41FA5}">
                      <a16:colId xmlns:a16="http://schemas.microsoft.com/office/drawing/2014/main" val="2941547085"/>
                    </a:ext>
                  </a:extLst>
                </a:gridCol>
                <a:gridCol w="773485">
                  <a:extLst>
                    <a:ext uri="{9D8B030D-6E8A-4147-A177-3AD203B41FA5}">
                      <a16:colId xmlns:a16="http://schemas.microsoft.com/office/drawing/2014/main" val="3576532360"/>
                    </a:ext>
                  </a:extLst>
                </a:gridCol>
                <a:gridCol w="773485">
                  <a:extLst>
                    <a:ext uri="{9D8B030D-6E8A-4147-A177-3AD203B41FA5}">
                      <a16:colId xmlns:a16="http://schemas.microsoft.com/office/drawing/2014/main" val="3519888040"/>
                    </a:ext>
                  </a:extLst>
                </a:gridCol>
                <a:gridCol w="773485">
                  <a:extLst>
                    <a:ext uri="{9D8B030D-6E8A-4147-A177-3AD203B41FA5}">
                      <a16:colId xmlns:a16="http://schemas.microsoft.com/office/drawing/2014/main" val="1755404204"/>
                    </a:ext>
                  </a:extLst>
                </a:gridCol>
                <a:gridCol w="773485">
                  <a:extLst>
                    <a:ext uri="{9D8B030D-6E8A-4147-A177-3AD203B41FA5}">
                      <a16:colId xmlns:a16="http://schemas.microsoft.com/office/drawing/2014/main" val="1829774557"/>
                    </a:ext>
                  </a:extLst>
                </a:gridCol>
                <a:gridCol w="773485">
                  <a:extLst>
                    <a:ext uri="{9D8B030D-6E8A-4147-A177-3AD203B41FA5}">
                      <a16:colId xmlns:a16="http://schemas.microsoft.com/office/drawing/2014/main" val="329804001"/>
                    </a:ext>
                  </a:extLst>
                </a:gridCol>
                <a:gridCol w="773485">
                  <a:extLst>
                    <a:ext uri="{9D8B030D-6E8A-4147-A177-3AD203B41FA5}">
                      <a16:colId xmlns:a16="http://schemas.microsoft.com/office/drawing/2014/main" val="4022585821"/>
                    </a:ext>
                  </a:extLst>
                </a:gridCol>
              </a:tblGrid>
              <a:tr h="1338564"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3859993"/>
                  </a:ext>
                </a:extLst>
              </a:tr>
            </a:tbl>
          </a:graphicData>
        </a:graphic>
      </p:graphicFrame>
      <p:grpSp>
        <p:nvGrpSpPr>
          <p:cNvPr id="29" name="קבוצה 28">
            <a:extLst>
              <a:ext uri="{FF2B5EF4-FFF2-40B4-BE49-F238E27FC236}">
                <a16:creationId xmlns:a16="http://schemas.microsoft.com/office/drawing/2014/main" id="{E5FC5966-2F36-A1B7-2251-4DE95A090ABA}"/>
              </a:ext>
            </a:extLst>
          </p:cNvPr>
          <p:cNvGrpSpPr/>
          <p:nvPr/>
        </p:nvGrpSpPr>
        <p:grpSpPr>
          <a:xfrm>
            <a:off x="1774238" y="5173562"/>
            <a:ext cx="3836094" cy="743933"/>
            <a:chOff x="1774238" y="5110062"/>
            <a:chExt cx="3836094" cy="743933"/>
          </a:xfrm>
        </p:grpSpPr>
        <p:sp>
          <p:nvSpPr>
            <p:cNvPr id="43" name="חץ: שמאלה-ימינה 42">
              <a:extLst>
                <a:ext uri="{FF2B5EF4-FFF2-40B4-BE49-F238E27FC236}">
                  <a16:creationId xmlns:a16="http://schemas.microsoft.com/office/drawing/2014/main" id="{C7910A6B-9FBA-D5BC-330B-BA50927D04E8}"/>
                </a:ext>
              </a:extLst>
            </p:cNvPr>
            <p:cNvSpPr/>
            <p:nvPr/>
          </p:nvSpPr>
          <p:spPr>
            <a:xfrm>
              <a:off x="2270866" y="5582077"/>
              <a:ext cx="3311989" cy="271918"/>
            </a:xfrm>
            <a:prstGeom prst="leftRightArrow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4" name="תיבת טקסט 43">
              <a:extLst>
                <a:ext uri="{FF2B5EF4-FFF2-40B4-BE49-F238E27FC236}">
                  <a16:creationId xmlns:a16="http://schemas.microsoft.com/office/drawing/2014/main" id="{341E43ED-4AC8-F49D-AE58-8D6ED37E9F62}"/>
                </a:ext>
              </a:extLst>
            </p:cNvPr>
            <p:cNvSpPr txBox="1"/>
            <p:nvPr/>
          </p:nvSpPr>
          <p:spPr>
            <a:xfrm>
              <a:off x="1774238" y="5118964"/>
              <a:ext cx="702872" cy="425808"/>
            </a:xfrm>
            <a:prstGeom prst="rect">
              <a:avLst/>
            </a:prstGeom>
            <a:solidFill>
              <a:srgbClr val="52E0FC"/>
            </a:solidFill>
            <a:ln>
              <a:solidFill>
                <a:schemeClr val="tx1"/>
              </a:solidFill>
            </a:ln>
          </p:spPr>
          <p:txBody>
            <a:bodyPr wrap="none" rtlCol="1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1F1F1F"/>
                  </a:solidFill>
                  <a:effectLst/>
                  <a:uLnTx/>
                  <a:uFillTx/>
                  <a:latin typeface="ElsevierGulliver"/>
                  <a:ea typeface="+mn-ea"/>
                  <a:cs typeface="+mn-cs"/>
                </a:rPr>
                <a:t>18%</a:t>
              </a:r>
              <a:endParaRPr kumimoji="0" lang="he-IL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5" name="תיבת טקסט 44">
              <a:extLst>
                <a:ext uri="{FF2B5EF4-FFF2-40B4-BE49-F238E27FC236}">
                  <a16:creationId xmlns:a16="http://schemas.microsoft.com/office/drawing/2014/main" id="{D5CB13E9-4B1E-D357-10E8-DC4D9040E9BE}"/>
                </a:ext>
              </a:extLst>
            </p:cNvPr>
            <p:cNvSpPr txBox="1"/>
            <p:nvPr/>
          </p:nvSpPr>
          <p:spPr>
            <a:xfrm>
              <a:off x="4907460" y="5110062"/>
              <a:ext cx="702872" cy="425809"/>
            </a:xfrm>
            <a:prstGeom prst="rect">
              <a:avLst/>
            </a:prstGeom>
            <a:solidFill>
              <a:srgbClr val="52E0FC"/>
            </a:solidFill>
            <a:ln>
              <a:solidFill>
                <a:schemeClr val="tx1"/>
              </a:solidFill>
            </a:ln>
          </p:spPr>
          <p:txBody>
            <a:bodyPr wrap="none" rtlCol="1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1F1F1F"/>
                  </a:solidFill>
                  <a:effectLst/>
                  <a:uLnTx/>
                  <a:uFillTx/>
                  <a:latin typeface="ElsevierGulliver"/>
                  <a:ea typeface="+mn-ea"/>
                  <a:cs typeface="+mn-cs"/>
                </a:rPr>
                <a:t>59%</a:t>
              </a:r>
              <a:endParaRPr kumimoji="0" lang="he-IL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6" name="תיבת טקסט 45">
              <a:extLst>
                <a:ext uri="{FF2B5EF4-FFF2-40B4-BE49-F238E27FC236}">
                  <a16:creationId xmlns:a16="http://schemas.microsoft.com/office/drawing/2014/main" id="{5D0F300C-B746-8157-E310-F7AADEB80D57}"/>
                </a:ext>
              </a:extLst>
            </p:cNvPr>
            <p:cNvSpPr txBox="1"/>
            <p:nvPr/>
          </p:nvSpPr>
          <p:spPr>
            <a:xfrm>
              <a:off x="2519625" y="5112194"/>
              <a:ext cx="2357318" cy="425808"/>
            </a:xfrm>
            <a:prstGeom prst="rect">
              <a:avLst/>
            </a:prstGeom>
            <a:solidFill>
              <a:srgbClr val="52E0FC"/>
            </a:solidFill>
            <a:ln>
              <a:solidFill>
                <a:schemeClr val="tx1"/>
              </a:solidFill>
            </a:ln>
          </p:spPr>
          <p:txBody>
            <a:bodyPr wrap="none" rtlCol="1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1F1F1F"/>
                  </a:solidFill>
                  <a:effectLst/>
                  <a:uLnTx/>
                  <a:uFillTx/>
                  <a:latin typeface="ElsevierGulliver"/>
                  <a:ea typeface="+mn-ea"/>
                  <a:cs typeface="+mn-cs"/>
                </a:rPr>
                <a:t>Detonation Limits</a:t>
              </a:r>
              <a:endParaRPr kumimoji="0" lang="he-IL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8" name="קבוצה 27">
            <a:extLst>
              <a:ext uri="{FF2B5EF4-FFF2-40B4-BE49-F238E27FC236}">
                <a16:creationId xmlns:a16="http://schemas.microsoft.com/office/drawing/2014/main" id="{5EB3663E-A349-D3DF-CBD9-DF15975909EC}"/>
              </a:ext>
            </a:extLst>
          </p:cNvPr>
          <p:cNvGrpSpPr/>
          <p:nvPr/>
        </p:nvGrpSpPr>
        <p:grpSpPr>
          <a:xfrm>
            <a:off x="880139" y="4067767"/>
            <a:ext cx="6149452" cy="980097"/>
            <a:chOff x="905539" y="4016968"/>
            <a:chExt cx="5956775" cy="880154"/>
          </a:xfrm>
        </p:grpSpPr>
        <p:sp>
          <p:nvSpPr>
            <p:cNvPr id="38" name="חץ: שמאלה-ימינה 37">
              <a:extLst>
                <a:ext uri="{FF2B5EF4-FFF2-40B4-BE49-F238E27FC236}">
                  <a16:creationId xmlns:a16="http://schemas.microsoft.com/office/drawing/2014/main" id="{555FC59B-A9D4-0535-2FAA-FF31A95332BF}"/>
                </a:ext>
              </a:extLst>
            </p:cNvPr>
            <p:cNvSpPr/>
            <p:nvPr/>
          </p:nvSpPr>
          <p:spPr>
            <a:xfrm>
              <a:off x="1333951" y="4530695"/>
              <a:ext cx="5528363" cy="279046"/>
            </a:xfrm>
            <a:prstGeom prst="leftRightArrow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0" name="תיבת טקסט 39">
              <a:extLst>
                <a:ext uri="{FF2B5EF4-FFF2-40B4-BE49-F238E27FC236}">
                  <a16:creationId xmlns:a16="http://schemas.microsoft.com/office/drawing/2014/main" id="{E0BEACF0-3371-BD88-EE87-BA832A773597}"/>
                </a:ext>
              </a:extLst>
            </p:cNvPr>
            <p:cNvSpPr txBox="1"/>
            <p:nvPr/>
          </p:nvSpPr>
          <p:spPr>
            <a:xfrm>
              <a:off x="1595466" y="4016968"/>
              <a:ext cx="623889" cy="523220"/>
            </a:xfrm>
            <a:prstGeom prst="rect">
              <a:avLst/>
            </a:prstGeom>
            <a:solidFill>
              <a:srgbClr val="52E0FC"/>
            </a:solidFill>
            <a:ln>
              <a:solidFill>
                <a:schemeClr val="tx1"/>
              </a:solidFill>
            </a:ln>
          </p:spPr>
          <p:txBody>
            <a:bodyPr wrap="none" rtlCol="1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1F1F1F"/>
                  </a:solidFill>
                  <a:effectLst/>
                  <a:uLnTx/>
                  <a:uFillTx/>
                  <a:latin typeface="ElsevierGulliver"/>
                  <a:ea typeface="+mn-ea"/>
                  <a:cs typeface="+mn-cs"/>
                </a:rPr>
                <a:t>4%</a:t>
              </a:r>
              <a:endParaRPr kumimoji="0" lang="he-IL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1" name="תיבת טקסט 40">
              <a:extLst>
                <a:ext uri="{FF2B5EF4-FFF2-40B4-BE49-F238E27FC236}">
                  <a16:creationId xmlns:a16="http://schemas.microsoft.com/office/drawing/2014/main" id="{30E672E7-3424-4696-6EF7-110649163203}"/>
                </a:ext>
              </a:extLst>
            </p:cNvPr>
            <p:cNvSpPr txBox="1"/>
            <p:nvPr/>
          </p:nvSpPr>
          <p:spPr>
            <a:xfrm>
              <a:off x="5844675" y="4043168"/>
              <a:ext cx="806631" cy="523220"/>
            </a:xfrm>
            <a:prstGeom prst="rect">
              <a:avLst/>
            </a:prstGeom>
            <a:solidFill>
              <a:srgbClr val="52E0FC"/>
            </a:solidFill>
            <a:ln>
              <a:solidFill>
                <a:schemeClr val="tx1"/>
              </a:solidFill>
            </a:ln>
          </p:spPr>
          <p:txBody>
            <a:bodyPr wrap="none" rtlCol="1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1F1F1F"/>
                  </a:solidFill>
                  <a:effectLst/>
                  <a:uLnTx/>
                  <a:uFillTx/>
                  <a:latin typeface="ElsevierGulliver"/>
                  <a:ea typeface="+mn-ea"/>
                  <a:cs typeface="+mn-cs"/>
                </a:rPr>
                <a:t>75%</a:t>
              </a:r>
              <a:endParaRPr kumimoji="0" lang="he-IL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2" name="תיבת טקסט 41">
              <a:extLst>
                <a:ext uri="{FF2B5EF4-FFF2-40B4-BE49-F238E27FC236}">
                  <a16:creationId xmlns:a16="http://schemas.microsoft.com/office/drawing/2014/main" id="{67A4672F-4F7F-49C2-86CA-39F402A3E5FD}"/>
                </a:ext>
              </a:extLst>
            </p:cNvPr>
            <p:cNvSpPr txBox="1"/>
            <p:nvPr/>
          </p:nvSpPr>
          <p:spPr>
            <a:xfrm>
              <a:off x="2443811" y="4026283"/>
              <a:ext cx="3009157" cy="523220"/>
            </a:xfrm>
            <a:prstGeom prst="rect">
              <a:avLst/>
            </a:prstGeom>
            <a:solidFill>
              <a:srgbClr val="52E0FC"/>
            </a:solidFill>
            <a:ln>
              <a:solidFill>
                <a:schemeClr val="tx1"/>
              </a:solidFill>
            </a:ln>
          </p:spPr>
          <p:txBody>
            <a:bodyPr wrap="none" rtlCol="1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1F1F1F"/>
                  </a:solidFill>
                  <a:effectLst/>
                  <a:uLnTx/>
                  <a:uFillTx/>
                  <a:latin typeface="ElsevierGulliver"/>
                  <a:ea typeface="+mn-ea"/>
                  <a:cs typeface="+mn-cs"/>
                </a:rPr>
                <a:t>Flammability Limits</a:t>
              </a:r>
              <a:endParaRPr kumimoji="0" lang="he-IL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7" name="תיבת טקסט 46">
              <a:extLst>
                <a:ext uri="{FF2B5EF4-FFF2-40B4-BE49-F238E27FC236}">
                  <a16:creationId xmlns:a16="http://schemas.microsoft.com/office/drawing/2014/main" id="{99E05C43-773A-4D3F-5A96-D8AC808AE5BD}"/>
                </a:ext>
              </a:extLst>
            </p:cNvPr>
            <p:cNvSpPr txBox="1"/>
            <p:nvPr/>
          </p:nvSpPr>
          <p:spPr>
            <a:xfrm>
              <a:off x="905539" y="4654251"/>
              <a:ext cx="314510" cy="195697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  <a:endParaRPr kumimoji="0" lang="he-I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8" name="תיבת טקסט 47">
              <a:extLst>
                <a:ext uri="{FF2B5EF4-FFF2-40B4-BE49-F238E27FC236}">
                  <a16:creationId xmlns:a16="http://schemas.microsoft.com/office/drawing/2014/main" id="{DF56F47F-0893-697E-76E0-EA7670D0ED08}"/>
                </a:ext>
              </a:extLst>
            </p:cNvPr>
            <p:cNvSpPr txBox="1"/>
            <p:nvPr/>
          </p:nvSpPr>
          <p:spPr>
            <a:xfrm>
              <a:off x="2374942" y="4691835"/>
              <a:ext cx="444352" cy="195697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20</a:t>
              </a:r>
              <a:endParaRPr kumimoji="0" lang="he-I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9" name="תיבת טקסט 48">
              <a:extLst>
                <a:ext uri="{FF2B5EF4-FFF2-40B4-BE49-F238E27FC236}">
                  <a16:creationId xmlns:a16="http://schemas.microsoft.com/office/drawing/2014/main" id="{222830E2-29CC-9E5A-7E58-8481401EB259}"/>
                </a:ext>
              </a:extLst>
            </p:cNvPr>
            <p:cNvSpPr txBox="1"/>
            <p:nvPr/>
          </p:nvSpPr>
          <p:spPr>
            <a:xfrm>
              <a:off x="3951025" y="4684441"/>
              <a:ext cx="444352" cy="195697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40</a:t>
              </a:r>
              <a:endParaRPr kumimoji="0" lang="he-I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0" name="תיבת טקסט 49">
              <a:extLst>
                <a:ext uri="{FF2B5EF4-FFF2-40B4-BE49-F238E27FC236}">
                  <a16:creationId xmlns:a16="http://schemas.microsoft.com/office/drawing/2014/main" id="{B1C9DF3A-2C2D-715C-8BF0-61B584ACAC53}"/>
                </a:ext>
              </a:extLst>
            </p:cNvPr>
            <p:cNvSpPr txBox="1"/>
            <p:nvPr/>
          </p:nvSpPr>
          <p:spPr>
            <a:xfrm>
              <a:off x="5490466" y="4701425"/>
              <a:ext cx="444352" cy="195697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60</a:t>
              </a:r>
              <a:endParaRPr kumimoji="0" lang="he-I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54" name="מציין מיקום של כותרת תחתונה 1">
            <a:extLst>
              <a:ext uri="{FF2B5EF4-FFF2-40B4-BE49-F238E27FC236}">
                <a16:creationId xmlns:a16="http://schemas.microsoft.com/office/drawing/2014/main" id="{520FD596-6182-9391-1CBE-9109BCAD5448}"/>
              </a:ext>
            </a:extLst>
          </p:cNvPr>
          <p:cNvSpPr txBox="1">
            <a:spLocks/>
          </p:cNvSpPr>
          <p:nvPr/>
        </p:nvSpPr>
        <p:spPr>
          <a:xfrm>
            <a:off x="4038600" y="648436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defPPr>
              <a:defRPr lang="he-IL"/>
            </a:defPPr>
            <a:lvl1pPr marL="0" algn="ctr" defTabSz="914400" rtl="1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פנחס שכנר. חסרונות בשימוש מימן</a:t>
            </a:r>
            <a:endParaRPr kumimoji="0" lang="he-IL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19" name="קבוצה 18">
            <a:extLst>
              <a:ext uri="{FF2B5EF4-FFF2-40B4-BE49-F238E27FC236}">
                <a16:creationId xmlns:a16="http://schemas.microsoft.com/office/drawing/2014/main" id="{AD20B8E3-3310-19E0-BD1F-2CE216E8E04A}"/>
              </a:ext>
            </a:extLst>
          </p:cNvPr>
          <p:cNvGrpSpPr/>
          <p:nvPr/>
        </p:nvGrpSpPr>
        <p:grpSpPr>
          <a:xfrm>
            <a:off x="2159160" y="1946524"/>
            <a:ext cx="9943940" cy="2056673"/>
            <a:chOff x="2044860" y="1946524"/>
            <a:chExt cx="9943940" cy="2056673"/>
          </a:xfrm>
        </p:grpSpPr>
        <p:sp>
          <p:nvSpPr>
            <p:cNvPr id="7" name="תיבת טקסט 6">
              <a:extLst>
                <a:ext uri="{FF2B5EF4-FFF2-40B4-BE49-F238E27FC236}">
                  <a16:creationId xmlns:a16="http://schemas.microsoft.com/office/drawing/2014/main" id="{5FBFE9C8-9F54-7E15-E5AB-7E4D63B68FB6}"/>
                </a:ext>
              </a:extLst>
            </p:cNvPr>
            <p:cNvSpPr txBox="1"/>
            <p:nvPr/>
          </p:nvSpPr>
          <p:spPr>
            <a:xfrm>
              <a:off x="6134100" y="2410568"/>
              <a:ext cx="5676900" cy="52322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1">
              <a:spAutoFit/>
            </a:bodyPr>
            <a:lstStyle/>
            <a:p>
              <a:pPr>
                <a:defRPr/>
              </a:pPr>
              <a:r>
                <a:rPr kumimoji="0" lang="he-IL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1) </a:t>
              </a:r>
              <a:r>
                <a:rPr kumimoji="0" lang="he-IL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אין</a:t>
              </a:r>
              <a:r>
                <a:rPr kumimoji="0" lang="he-IL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: ריח, צבע, טעם.</a:t>
              </a:r>
              <a:r>
                <a:rPr kumimoji="0" lang="he-IL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cs typeface="Arial" panose="020B0604020202020204" pitchFamily="34" charset="0"/>
                </a:rPr>
                <a:t> </a:t>
              </a:r>
              <a:r>
                <a:rPr lang="he-IL" sz="2800" b="1" dirty="0"/>
                <a:t>אין </a:t>
              </a:r>
              <a:r>
                <a:rPr lang="he-IL" sz="2800" dirty="0"/>
                <a:t>ללהבות צבע</a:t>
              </a:r>
            </a:p>
          </p:txBody>
        </p:sp>
        <p:sp>
          <p:nvSpPr>
            <p:cNvPr id="9" name="תיבת טקסט 8">
              <a:extLst>
                <a:ext uri="{FF2B5EF4-FFF2-40B4-BE49-F238E27FC236}">
                  <a16:creationId xmlns:a16="http://schemas.microsoft.com/office/drawing/2014/main" id="{CD7EB977-6762-9F22-C76C-3D45B4E94982}"/>
                </a:ext>
              </a:extLst>
            </p:cNvPr>
            <p:cNvSpPr txBox="1"/>
            <p:nvPr/>
          </p:nvSpPr>
          <p:spPr>
            <a:xfrm>
              <a:off x="2232357" y="2950767"/>
              <a:ext cx="7878020" cy="52322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1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2) בלחץ גבוה נוטה לדלוף דרך חיבורים בצנרת ובברזים. </a:t>
              </a:r>
            </a:p>
          </p:txBody>
        </p:sp>
        <p:sp>
          <p:nvSpPr>
            <p:cNvPr id="13" name="תיבת טקסט 12">
              <a:extLst>
                <a:ext uri="{FF2B5EF4-FFF2-40B4-BE49-F238E27FC236}">
                  <a16:creationId xmlns:a16="http://schemas.microsoft.com/office/drawing/2014/main" id="{C3F20D53-8046-70D6-6BBE-9C78CEE6FC77}"/>
                </a:ext>
              </a:extLst>
            </p:cNvPr>
            <p:cNvSpPr txBox="1"/>
            <p:nvPr/>
          </p:nvSpPr>
          <p:spPr>
            <a:xfrm>
              <a:off x="2415652" y="3479977"/>
              <a:ext cx="7555112" cy="52322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1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3) מצטבר בחללים עליונים סגורים בחדרים ואולמות</a:t>
              </a:r>
            </a:p>
          </p:txBody>
        </p:sp>
        <p:sp>
          <p:nvSpPr>
            <p:cNvPr id="20" name="תיבת טקסט 19">
              <a:extLst>
                <a:ext uri="{FF2B5EF4-FFF2-40B4-BE49-F238E27FC236}">
                  <a16:creationId xmlns:a16="http://schemas.microsoft.com/office/drawing/2014/main" id="{176A2950-A87F-0884-F0F1-DA97EB656EB9}"/>
                </a:ext>
              </a:extLst>
            </p:cNvPr>
            <p:cNvSpPr txBox="1"/>
            <p:nvPr/>
          </p:nvSpPr>
          <p:spPr>
            <a:xfrm>
              <a:off x="11061943" y="1946524"/>
              <a:ext cx="926857" cy="52322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1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ל-</a:t>
              </a:r>
              <a:r>
                <a:rPr kumimoji="0" lang="en-US" sz="28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Arial" panose="020B0604020202020204" pitchFamily="34" charset="0"/>
                </a:rPr>
                <a:t> H</a:t>
              </a:r>
              <a:r>
                <a:rPr kumimoji="0" lang="en-US" sz="2800" b="0" i="0" u="none" strike="noStrike" kern="1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Arial" panose="020B0604020202020204" pitchFamily="34" charset="0"/>
                </a:rPr>
                <a:t>2</a:t>
              </a:r>
              <a:endParaRPr kumimoji="0" lang="he-IL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4" name="תיבת טקסט 13">
              <a:extLst>
                <a:ext uri="{FF2B5EF4-FFF2-40B4-BE49-F238E27FC236}">
                  <a16:creationId xmlns:a16="http://schemas.microsoft.com/office/drawing/2014/main" id="{4AA19B08-BE7D-3DE4-D63C-5611075DF506}"/>
                </a:ext>
              </a:extLst>
            </p:cNvPr>
            <p:cNvSpPr txBox="1"/>
            <p:nvPr/>
          </p:nvSpPr>
          <p:spPr>
            <a:xfrm>
              <a:off x="2044860" y="2396260"/>
              <a:ext cx="4028668" cy="52322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1">
              <a:spAutoFit/>
            </a:bodyPr>
            <a:lstStyle/>
            <a:p>
              <a:r>
                <a:rPr lang="he-IL" sz="2800" dirty="0"/>
                <a:t>לא חשים דליפה או בעירה. </a:t>
              </a:r>
            </a:p>
          </p:txBody>
        </p:sp>
      </p:grpSp>
      <p:grpSp>
        <p:nvGrpSpPr>
          <p:cNvPr id="5" name="קבוצה 4">
            <a:extLst>
              <a:ext uri="{FF2B5EF4-FFF2-40B4-BE49-F238E27FC236}">
                <a16:creationId xmlns:a16="http://schemas.microsoft.com/office/drawing/2014/main" id="{00F77D85-9441-2270-A2E8-E17BD35F4B60}"/>
              </a:ext>
            </a:extLst>
          </p:cNvPr>
          <p:cNvGrpSpPr/>
          <p:nvPr/>
        </p:nvGrpSpPr>
        <p:grpSpPr>
          <a:xfrm>
            <a:off x="1376351" y="748240"/>
            <a:ext cx="10734702" cy="1596401"/>
            <a:chOff x="755859" y="748240"/>
            <a:chExt cx="10734702" cy="1596401"/>
          </a:xfrm>
        </p:grpSpPr>
        <p:sp>
          <p:nvSpPr>
            <p:cNvPr id="15" name="תיבת טקסט 14">
              <a:extLst>
                <a:ext uri="{FF2B5EF4-FFF2-40B4-BE49-F238E27FC236}">
                  <a16:creationId xmlns:a16="http://schemas.microsoft.com/office/drawing/2014/main" id="{777B40FC-9489-E4D7-E719-C76076D26F0F}"/>
                </a:ext>
              </a:extLst>
            </p:cNvPr>
            <p:cNvSpPr txBox="1"/>
            <p:nvPr/>
          </p:nvSpPr>
          <p:spPr>
            <a:xfrm>
              <a:off x="3853543" y="748240"/>
              <a:ext cx="4691632" cy="1569660"/>
            </a:xfrm>
            <a:prstGeom prst="rect">
              <a:avLst/>
            </a:prstGeom>
            <a:solidFill>
              <a:srgbClr val="52E0FC"/>
            </a:solidFill>
            <a:ln w="38100">
              <a:solidFill>
                <a:schemeClr val="tx1"/>
              </a:solidFill>
            </a:ln>
          </p:spPr>
          <p:txBody>
            <a:bodyPr wrap="square" rtlCol="1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*חניה במוסכים סגורים</a:t>
              </a:r>
            </a:p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 ובחניונים תת-קרקעיים </a:t>
              </a:r>
            </a:p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*תדלוק בתוך אזורים עירוניים  </a:t>
              </a:r>
            </a:p>
          </p:txBody>
        </p:sp>
        <p:sp>
          <p:nvSpPr>
            <p:cNvPr id="36" name="תיבת טקסט 35">
              <a:extLst>
                <a:ext uri="{FF2B5EF4-FFF2-40B4-BE49-F238E27FC236}">
                  <a16:creationId xmlns:a16="http://schemas.microsoft.com/office/drawing/2014/main" id="{1C1CF7AB-DB13-017C-2C84-CD0008564EA7}"/>
                </a:ext>
              </a:extLst>
            </p:cNvPr>
            <p:cNvSpPr txBox="1"/>
            <p:nvPr/>
          </p:nvSpPr>
          <p:spPr>
            <a:xfrm>
              <a:off x="8593963" y="788432"/>
              <a:ext cx="2896598" cy="1200329"/>
            </a:xfrm>
            <a:prstGeom prst="rect">
              <a:avLst/>
            </a:prstGeom>
            <a:solidFill>
              <a:srgbClr val="52E0FC"/>
            </a:solidFill>
            <a:ln>
              <a:solidFill>
                <a:schemeClr val="tx1"/>
              </a:solidFill>
            </a:ln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אבל מומלץ </a:t>
              </a:r>
            </a:p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לאסור על  </a:t>
              </a: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HV</a:t>
              </a:r>
              <a:r>
                <a:rPr kumimoji="0" lang="he-IL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: </a:t>
              </a:r>
            </a:p>
          </p:txBody>
        </p:sp>
        <p:sp>
          <p:nvSpPr>
            <p:cNvPr id="21" name="תיבת טקסט 20">
              <a:extLst>
                <a:ext uri="{FF2B5EF4-FFF2-40B4-BE49-F238E27FC236}">
                  <a16:creationId xmlns:a16="http://schemas.microsoft.com/office/drawing/2014/main" id="{11BDBCCF-155C-B597-9DEA-8E7589640D21}"/>
                </a:ext>
              </a:extLst>
            </p:cNvPr>
            <p:cNvSpPr txBox="1"/>
            <p:nvPr/>
          </p:nvSpPr>
          <p:spPr>
            <a:xfrm>
              <a:off x="755859" y="840617"/>
              <a:ext cx="3049413" cy="1200329"/>
            </a:xfrm>
            <a:prstGeom prst="rect">
              <a:avLst/>
            </a:prstGeom>
            <a:solidFill>
              <a:srgbClr val="52E0FC"/>
            </a:solidFill>
            <a:ln>
              <a:solidFill>
                <a:schemeClr val="tx1"/>
              </a:solidFill>
            </a:ln>
          </p:spPr>
          <p:txBody>
            <a:bodyPr wrap="square" rtlCol="1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הנחיות רשמיות מ</a:t>
              </a:r>
              <a:r>
                <a:rPr lang="he-IL" sz="3600" dirty="0">
                  <a:solidFill>
                    <a:prstClr val="black"/>
                  </a:solidFill>
                  <a:latin typeface="Calibri" panose="020F0502020204030204"/>
                  <a:cs typeface="Arial" panose="020B0604020202020204" pitchFamily="34" charset="0"/>
                </a:rPr>
                <a:t>-</a:t>
              </a:r>
              <a:r>
                <a:rPr lang="en-US" sz="3600" dirty="0">
                  <a:latin typeface="Calibri" panose="020F0502020204030204"/>
                  <a:cs typeface="Arial" panose="020B0604020202020204" pitchFamily="34" charset="0"/>
                </a:rPr>
                <a:t>USA</a:t>
              </a:r>
              <a:r>
                <a:rPr lang="he-IL" sz="3600" dirty="0">
                  <a:solidFill>
                    <a:prstClr val="black"/>
                  </a:solidFill>
                  <a:latin typeface="Calibri" panose="020F0502020204030204"/>
                  <a:cs typeface="Arial" panose="020B0604020202020204" pitchFamily="34" charset="0"/>
                </a:rPr>
                <a:t>, </a:t>
              </a:r>
              <a:r>
                <a:rPr lang="en-US" sz="3600" dirty="0">
                  <a:solidFill>
                    <a:prstClr val="black"/>
                  </a:solidFill>
                  <a:latin typeface="Calibri" panose="020F0502020204030204"/>
                  <a:cs typeface="Arial" panose="020B0604020202020204" pitchFamily="34" charset="0"/>
                </a:rPr>
                <a:t>EU</a:t>
              </a:r>
              <a:r>
                <a:rPr lang="he-IL" sz="3600" dirty="0">
                  <a:solidFill>
                    <a:prstClr val="black"/>
                  </a:solidFill>
                  <a:latin typeface="Calibri" panose="020F0502020204030204"/>
                  <a:cs typeface="Arial" panose="020B0604020202020204" pitchFamily="34" charset="0"/>
                </a:rPr>
                <a:t> וסין</a:t>
              </a:r>
            </a:p>
          </p:txBody>
        </p:sp>
        <p:sp>
          <p:nvSpPr>
            <p:cNvPr id="16" name="תיבת טקסט 15">
              <a:extLst>
                <a:ext uri="{FF2B5EF4-FFF2-40B4-BE49-F238E27FC236}">
                  <a16:creationId xmlns:a16="http://schemas.microsoft.com/office/drawing/2014/main" id="{A587FF41-FEA0-EE37-1231-510F0B93A99D}"/>
                </a:ext>
              </a:extLst>
            </p:cNvPr>
            <p:cNvSpPr txBox="1"/>
            <p:nvPr/>
          </p:nvSpPr>
          <p:spPr>
            <a:xfrm>
              <a:off x="1170901" y="2006087"/>
              <a:ext cx="1712845" cy="338554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1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(87), (86), (</a:t>
              </a:r>
              <a:r>
                <a:rPr lang="he-IL" sz="1600" dirty="0">
                  <a:solidFill>
                    <a:srgbClr val="FF0000"/>
                  </a:solidFill>
                  <a:latin typeface="Calibri" panose="020F0502020204030204"/>
                  <a:cs typeface="Arial" panose="020B0604020202020204" pitchFamily="34" charset="0"/>
                </a:rPr>
                <a:t>85</a:t>
              </a:r>
              <a:r>
                <a:rPr kumimoji="0" lang="he-IL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)</a:t>
              </a:r>
            </a:p>
          </p:txBody>
        </p:sp>
      </p:grpSp>
      <p:grpSp>
        <p:nvGrpSpPr>
          <p:cNvPr id="33" name="קבוצה 32">
            <a:extLst>
              <a:ext uri="{FF2B5EF4-FFF2-40B4-BE49-F238E27FC236}">
                <a16:creationId xmlns:a16="http://schemas.microsoft.com/office/drawing/2014/main" id="{1E29A101-02FF-5114-4D46-D2AA9545B215}"/>
              </a:ext>
            </a:extLst>
          </p:cNvPr>
          <p:cNvGrpSpPr/>
          <p:nvPr/>
        </p:nvGrpSpPr>
        <p:grpSpPr>
          <a:xfrm>
            <a:off x="9487522" y="4173979"/>
            <a:ext cx="2602891" cy="1788981"/>
            <a:chOff x="9487522" y="4173979"/>
            <a:chExt cx="2602891" cy="1788981"/>
          </a:xfrm>
        </p:grpSpPr>
        <p:sp>
          <p:nvSpPr>
            <p:cNvPr id="53" name="אליפסה 52">
              <a:extLst>
                <a:ext uri="{FF2B5EF4-FFF2-40B4-BE49-F238E27FC236}">
                  <a16:creationId xmlns:a16="http://schemas.microsoft.com/office/drawing/2014/main" id="{66C32993-E6D0-E09A-1543-63F0BFF6A2B0}"/>
                </a:ext>
              </a:extLst>
            </p:cNvPr>
            <p:cNvSpPr/>
            <p:nvPr/>
          </p:nvSpPr>
          <p:spPr>
            <a:xfrm>
              <a:off x="11239877" y="4173979"/>
              <a:ext cx="850536" cy="846495"/>
            </a:xfrm>
            <a:prstGeom prst="ellipse">
              <a:avLst/>
            </a:prstGeom>
            <a:solidFill>
              <a:srgbClr val="52E0F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4)</a:t>
              </a:r>
            </a:p>
          </p:txBody>
        </p:sp>
        <p:sp>
          <p:nvSpPr>
            <p:cNvPr id="18" name="תיבת טקסט 17">
              <a:extLst>
                <a:ext uri="{FF2B5EF4-FFF2-40B4-BE49-F238E27FC236}">
                  <a16:creationId xmlns:a16="http://schemas.microsoft.com/office/drawing/2014/main" id="{1D75F79D-69BD-2EA4-CCCD-F0CC451260BF}"/>
                </a:ext>
              </a:extLst>
            </p:cNvPr>
            <p:cNvSpPr txBox="1"/>
            <p:nvPr/>
          </p:nvSpPr>
          <p:spPr>
            <a:xfrm>
              <a:off x="9487522" y="4577965"/>
              <a:ext cx="1822935" cy="1384995"/>
            </a:xfrm>
            <a:prstGeom prst="rect">
              <a:avLst/>
            </a:prstGeom>
            <a:solidFill>
              <a:srgbClr val="6CE4FC"/>
            </a:solidFill>
            <a:ln>
              <a:solidFill>
                <a:schemeClr val="tx1"/>
              </a:solidFill>
            </a:ln>
          </p:spPr>
          <p:txBody>
            <a:bodyPr wrap="none" rtlCol="1">
              <a:spAutoFit/>
            </a:bodyPr>
            <a:lstStyle/>
            <a:p>
              <a:pPr algn="ctr"/>
              <a:r>
                <a:rPr lang="he-IL" sz="2800" dirty="0"/>
                <a:t>תערובות</a:t>
              </a:r>
            </a:p>
            <a:p>
              <a:pPr algn="ctr"/>
              <a:r>
                <a:rPr lang="he-IL" sz="2800" dirty="0"/>
                <a:t>מסוכנות</a:t>
              </a:r>
            </a:p>
            <a:p>
              <a:pPr algn="ctr"/>
              <a:r>
                <a:rPr lang="he-IL" sz="2800" dirty="0"/>
                <a:t> אוויר + </a:t>
              </a:r>
              <a:r>
                <a:rPr kumimoji="0" lang="en-US" sz="28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Arial" panose="020B0604020202020204" pitchFamily="34" charset="0"/>
                </a:rPr>
                <a:t>H</a:t>
              </a:r>
              <a:r>
                <a:rPr kumimoji="0" lang="en-US" sz="2800" b="0" i="0" u="none" strike="noStrike" kern="1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Arial" panose="020B0604020202020204" pitchFamily="34" charset="0"/>
                </a:rPr>
                <a:t>2</a:t>
              </a:r>
              <a:r>
                <a:rPr lang="he-IL" sz="2800" dirty="0"/>
                <a:t> </a:t>
              </a:r>
            </a:p>
          </p:txBody>
        </p:sp>
      </p:grpSp>
      <p:sp>
        <p:nvSpPr>
          <p:cNvPr id="10" name="מלבן: מסגרת משופעת 9">
            <a:extLst>
              <a:ext uri="{FF2B5EF4-FFF2-40B4-BE49-F238E27FC236}">
                <a16:creationId xmlns:a16="http://schemas.microsoft.com/office/drawing/2014/main" id="{B5BA5D2C-D611-FD05-E072-74EB9517FBC9}"/>
              </a:ext>
            </a:extLst>
          </p:cNvPr>
          <p:cNvSpPr/>
          <p:nvPr/>
        </p:nvSpPr>
        <p:spPr>
          <a:xfrm rot="620402">
            <a:off x="109194" y="733553"/>
            <a:ext cx="1384395" cy="1220678"/>
          </a:xfrm>
          <a:prstGeom prst="bevel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800" dirty="0">
                <a:solidFill>
                  <a:schemeClr val="tx1"/>
                </a:solidFill>
              </a:rPr>
              <a:t>למה?</a:t>
            </a:r>
          </a:p>
        </p:txBody>
      </p:sp>
    </p:spTree>
    <p:extLst>
      <p:ext uri="{BB962C8B-B14F-4D97-AF65-F5344CB8AC3E}">
        <p14:creationId xmlns:p14="http://schemas.microsoft.com/office/powerpoint/2010/main" val="3547896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תחתונה 1">
            <a:extLst>
              <a:ext uri="{FF2B5EF4-FFF2-40B4-BE49-F238E27FC236}">
                <a16:creationId xmlns:a16="http://schemas.microsoft.com/office/drawing/2014/main" id="{812206DD-2B8E-8691-CF5F-8C28542448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72100"/>
            <a:ext cx="4114800" cy="365125"/>
          </a:xfrm>
        </p:spPr>
        <p:txBody>
          <a:bodyPr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פנחס שכנר. חסרונות בשימוש מימן</a:t>
            </a:r>
          </a:p>
        </p:txBody>
      </p:sp>
      <p:sp>
        <p:nvSpPr>
          <p:cNvPr id="3" name="מציין מיקום של מספר שקופית 2">
            <a:extLst>
              <a:ext uri="{FF2B5EF4-FFF2-40B4-BE49-F238E27FC236}">
                <a16:creationId xmlns:a16="http://schemas.microsoft.com/office/drawing/2014/main" id="{2BFEC80E-60AE-090D-EA5E-664706F8A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4122" y="9914043"/>
            <a:ext cx="2743200" cy="365125"/>
          </a:xfrm>
        </p:spPr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E7B2D3-A8E1-4392-AEA3-16B2CE658653}" type="slidenum">
              <a:rPr kumimoji="0" lang="he-IL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he-IL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תיבת טקסט 10">
            <a:extLst>
              <a:ext uri="{FF2B5EF4-FFF2-40B4-BE49-F238E27FC236}">
                <a16:creationId xmlns:a16="http://schemas.microsoft.com/office/drawing/2014/main" id="{4041D9C8-A588-1B05-EA0A-858D06CA1B8F}"/>
              </a:ext>
            </a:extLst>
          </p:cNvPr>
          <p:cNvSpPr txBox="1"/>
          <p:nvPr/>
        </p:nvSpPr>
        <p:spPr>
          <a:xfrm>
            <a:off x="5463165" y="725116"/>
            <a:ext cx="5923105" cy="646331"/>
          </a:xfrm>
          <a:prstGeom prst="rect">
            <a:avLst/>
          </a:prstGeom>
          <a:solidFill>
            <a:srgbClr val="FFCCCC"/>
          </a:solidFill>
          <a:ln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פיצוצים של </a:t>
            </a:r>
            <a:r>
              <a:rPr kumimoji="0" lang="he-IL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חנ"ם</a:t>
            </a:r>
            <a:r>
              <a:rPr kumimoji="0" lang="he-IL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יוצרים 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</a:rPr>
              <a:t>Blast</a:t>
            </a:r>
            <a:endParaRPr kumimoji="0" lang="he-IL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4" name="קבוצה 3">
            <a:extLst>
              <a:ext uri="{FF2B5EF4-FFF2-40B4-BE49-F238E27FC236}">
                <a16:creationId xmlns:a16="http://schemas.microsoft.com/office/drawing/2014/main" id="{CF443054-B865-81EC-4A4B-9AC218789FC0}"/>
              </a:ext>
            </a:extLst>
          </p:cNvPr>
          <p:cNvGrpSpPr/>
          <p:nvPr/>
        </p:nvGrpSpPr>
        <p:grpSpPr>
          <a:xfrm>
            <a:off x="4838700" y="72119"/>
            <a:ext cx="6990326" cy="584776"/>
            <a:chOff x="4838700" y="72119"/>
            <a:chExt cx="6990326" cy="584776"/>
          </a:xfrm>
        </p:grpSpPr>
        <p:sp>
          <p:nvSpPr>
            <p:cNvPr id="13" name="תיבת טקסט 12">
              <a:extLst>
                <a:ext uri="{FF2B5EF4-FFF2-40B4-BE49-F238E27FC236}">
                  <a16:creationId xmlns:a16="http://schemas.microsoft.com/office/drawing/2014/main" id="{E5A2344F-6A78-319C-7B31-EC275373EDD6}"/>
                </a:ext>
              </a:extLst>
            </p:cNvPr>
            <p:cNvSpPr txBox="1"/>
            <p:nvPr/>
          </p:nvSpPr>
          <p:spPr>
            <a:xfrm>
              <a:off x="7727098" y="72119"/>
              <a:ext cx="4101928" cy="584775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00B050"/>
              </a:solidFill>
            </a:ln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inherit"/>
                  <a:ea typeface="+mn-ea"/>
                  <a:cs typeface="Arial" panose="020B0604020202020204" pitchFamily="34" charset="0"/>
                </a:rPr>
                <a:t>"יתרון" 5  רק בישראל</a:t>
              </a: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Noto Serif" panose="02020600060500020200" pitchFamily="18" charset="0"/>
                <a:ea typeface="+mn-ea"/>
                <a:cs typeface="+mn-cs"/>
              </a:endParaRPr>
            </a:p>
          </p:txBody>
        </p:sp>
        <p:sp>
          <p:nvSpPr>
            <p:cNvPr id="14" name="תיבת טקסט 13">
              <a:extLst>
                <a:ext uri="{FF2B5EF4-FFF2-40B4-BE49-F238E27FC236}">
                  <a16:creationId xmlns:a16="http://schemas.microsoft.com/office/drawing/2014/main" id="{6B0BECDC-2407-BD85-9F9C-60BEC20AE0CF}"/>
                </a:ext>
              </a:extLst>
            </p:cNvPr>
            <p:cNvSpPr txBox="1"/>
            <p:nvPr/>
          </p:nvSpPr>
          <p:spPr>
            <a:xfrm>
              <a:off x="4838700" y="72120"/>
              <a:ext cx="2920447" cy="584775"/>
            </a:xfrm>
            <a:prstGeom prst="rect">
              <a:avLst/>
            </a:prstGeom>
            <a:solidFill>
              <a:srgbClr val="FFCCCC"/>
            </a:solidFill>
            <a:ln w="38100">
              <a:solidFill>
                <a:srgbClr val="00B050"/>
              </a:solidFill>
            </a:ln>
          </p:spPr>
          <p:txBody>
            <a:bodyPr wrap="square" rtlCol="1">
              <a:spAutoFit/>
            </a:bodyPr>
            <a:lstStyle/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Noto Serif" panose="02020600060500020200" pitchFamily="18" charset="0"/>
                  <a:ea typeface="+mn-ea"/>
                  <a:cs typeface="Arial" panose="020B0604020202020204" pitchFamily="34" charset="0"/>
                </a:rPr>
                <a:t> סכנה במלחמה </a:t>
              </a:r>
              <a:endPara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Noto Serif" panose="02020600060500020200" pitchFamily="18" charset="0"/>
                <a:ea typeface="+mn-ea"/>
                <a:cs typeface="+mn-cs"/>
              </a:endParaRPr>
            </a:p>
          </p:txBody>
        </p:sp>
      </p:grpSp>
      <p:cxnSp>
        <p:nvCxnSpPr>
          <p:cNvPr id="7" name="מחבר ישר 6">
            <a:extLst>
              <a:ext uri="{FF2B5EF4-FFF2-40B4-BE49-F238E27FC236}">
                <a16:creationId xmlns:a16="http://schemas.microsoft.com/office/drawing/2014/main" id="{1DDC3913-9891-562D-47D7-D1F0E4C99177}"/>
              </a:ext>
            </a:extLst>
          </p:cNvPr>
          <p:cNvCxnSpPr>
            <a:cxnSpLocks/>
          </p:cNvCxnSpPr>
          <p:nvPr/>
        </p:nvCxnSpPr>
        <p:spPr>
          <a:xfrm>
            <a:off x="5585271" y="1316731"/>
            <a:ext cx="0" cy="5132219"/>
          </a:xfrm>
          <a:prstGeom prst="line">
            <a:avLst/>
          </a:prstGeom>
          <a:ln w="57150"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קבוצה 20">
            <a:extLst>
              <a:ext uri="{FF2B5EF4-FFF2-40B4-BE49-F238E27FC236}">
                <a16:creationId xmlns:a16="http://schemas.microsoft.com/office/drawing/2014/main" id="{77450917-8EA1-0809-1476-6A75C5E5209B}"/>
              </a:ext>
            </a:extLst>
          </p:cNvPr>
          <p:cNvGrpSpPr/>
          <p:nvPr/>
        </p:nvGrpSpPr>
        <p:grpSpPr>
          <a:xfrm>
            <a:off x="89795" y="432481"/>
            <a:ext cx="1257528" cy="5682047"/>
            <a:chOff x="32665" y="393700"/>
            <a:chExt cx="1257528" cy="5682047"/>
          </a:xfrm>
        </p:grpSpPr>
        <p:cxnSp>
          <p:nvCxnSpPr>
            <p:cNvPr id="30" name="מחבר חץ ישר 29">
              <a:extLst>
                <a:ext uri="{FF2B5EF4-FFF2-40B4-BE49-F238E27FC236}">
                  <a16:creationId xmlns:a16="http://schemas.microsoft.com/office/drawing/2014/main" id="{7873D921-E422-54DA-2E3E-35BA3080B20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84867" y="393700"/>
              <a:ext cx="37074" cy="5146243"/>
            </a:xfrm>
            <a:prstGeom prst="straightConnector1">
              <a:avLst/>
            </a:prstGeom>
            <a:ln w="57150">
              <a:solidFill>
                <a:schemeClr val="tx1">
                  <a:lumMod val="95000"/>
                  <a:lumOff val="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תיבת טקסט 32">
              <a:extLst>
                <a:ext uri="{FF2B5EF4-FFF2-40B4-BE49-F238E27FC236}">
                  <a16:creationId xmlns:a16="http://schemas.microsoft.com/office/drawing/2014/main" id="{8EB37CEF-76C4-0266-F89A-23954A5AAF3F}"/>
                </a:ext>
              </a:extLst>
            </p:cNvPr>
            <p:cNvSpPr txBox="1"/>
            <p:nvPr/>
          </p:nvSpPr>
          <p:spPr>
            <a:xfrm>
              <a:off x="53519" y="5614082"/>
              <a:ext cx="1059062" cy="461665"/>
            </a:xfrm>
            <a:prstGeom prst="rect">
              <a:avLst/>
            </a:prstGeom>
            <a:solidFill>
              <a:srgbClr val="FFCCCC"/>
            </a:solidFill>
            <a:ln>
              <a:solidFill>
                <a:schemeClr val="tx1"/>
              </a:solidFill>
            </a:ln>
          </p:spPr>
          <p:txBody>
            <a:bodyPr wrap="square" rtlCol="1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 פיצוץ</a:t>
              </a:r>
            </a:p>
          </p:txBody>
        </p:sp>
        <p:sp>
          <p:nvSpPr>
            <p:cNvPr id="34" name="תיבת טקסט 33">
              <a:extLst>
                <a:ext uri="{FF2B5EF4-FFF2-40B4-BE49-F238E27FC236}">
                  <a16:creationId xmlns:a16="http://schemas.microsoft.com/office/drawing/2014/main" id="{6E37CA61-CBA7-A155-7A06-8E54406EE192}"/>
                </a:ext>
              </a:extLst>
            </p:cNvPr>
            <p:cNvSpPr txBox="1"/>
            <p:nvPr/>
          </p:nvSpPr>
          <p:spPr>
            <a:xfrm>
              <a:off x="39298" y="817657"/>
              <a:ext cx="1059062" cy="1200329"/>
            </a:xfrm>
            <a:prstGeom prst="rect">
              <a:avLst/>
            </a:prstGeom>
            <a:solidFill>
              <a:srgbClr val="FFCCCC"/>
            </a:solidFill>
            <a:ln>
              <a:solidFill>
                <a:schemeClr val="tx1"/>
              </a:solidFill>
            </a:ln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לחץ </a:t>
              </a:r>
            </a:p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במרחק נתון</a:t>
              </a:r>
            </a:p>
          </p:txBody>
        </p:sp>
        <p:sp>
          <p:nvSpPr>
            <p:cNvPr id="49" name="תיבת טקסט 48">
              <a:extLst>
                <a:ext uri="{FF2B5EF4-FFF2-40B4-BE49-F238E27FC236}">
                  <a16:creationId xmlns:a16="http://schemas.microsoft.com/office/drawing/2014/main" id="{B27653A5-403F-86A7-16A2-9A53494B1B46}"/>
                </a:ext>
              </a:extLst>
            </p:cNvPr>
            <p:cNvSpPr txBox="1"/>
            <p:nvPr/>
          </p:nvSpPr>
          <p:spPr>
            <a:xfrm>
              <a:off x="32665" y="2728895"/>
              <a:ext cx="1257528" cy="954107"/>
            </a:xfrm>
            <a:prstGeom prst="rect">
              <a:avLst/>
            </a:prstGeom>
            <a:solidFill>
              <a:srgbClr val="FFCCCC"/>
            </a:solidFill>
            <a:ln>
              <a:solidFill>
                <a:schemeClr val="tx1"/>
              </a:solidFill>
            </a:ln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בתווך</a:t>
              </a:r>
            </a:p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 עירוני</a:t>
              </a:r>
            </a:p>
          </p:txBody>
        </p:sp>
      </p:grpSp>
      <p:grpSp>
        <p:nvGrpSpPr>
          <p:cNvPr id="28" name="קבוצה 27">
            <a:extLst>
              <a:ext uri="{FF2B5EF4-FFF2-40B4-BE49-F238E27FC236}">
                <a16:creationId xmlns:a16="http://schemas.microsoft.com/office/drawing/2014/main" id="{97CD6DF3-6B78-E2F6-B924-27A3D31CE870}"/>
              </a:ext>
            </a:extLst>
          </p:cNvPr>
          <p:cNvGrpSpPr/>
          <p:nvPr/>
        </p:nvGrpSpPr>
        <p:grpSpPr>
          <a:xfrm>
            <a:off x="1858106" y="1740709"/>
            <a:ext cx="3505202" cy="2077519"/>
            <a:chOff x="1858106" y="1740709"/>
            <a:chExt cx="3505202" cy="2077519"/>
          </a:xfrm>
        </p:grpSpPr>
        <p:sp>
          <p:nvSpPr>
            <p:cNvPr id="36" name="צורה חופשית: צורה 35">
              <a:extLst>
                <a:ext uri="{FF2B5EF4-FFF2-40B4-BE49-F238E27FC236}">
                  <a16:creationId xmlns:a16="http://schemas.microsoft.com/office/drawing/2014/main" id="{8650343A-DE98-4EF2-1B6D-FD00C78D053A}"/>
                </a:ext>
              </a:extLst>
            </p:cNvPr>
            <p:cNvSpPr/>
            <p:nvPr/>
          </p:nvSpPr>
          <p:spPr>
            <a:xfrm>
              <a:off x="2760785" y="2685482"/>
              <a:ext cx="211015" cy="426994"/>
            </a:xfrm>
            <a:custGeom>
              <a:avLst/>
              <a:gdLst>
                <a:gd name="connsiteX0" fmla="*/ 0 w 211015"/>
                <a:gd name="connsiteY0" fmla="*/ 233563 h 426994"/>
                <a:gd name="connsiteX1" fmla="*/ 52753 w 211015"/>
                <a:gd name="connsiteY1" fmla="*/ 4963 h 426994"/>
                <a:gd name="connsiteX2" fmla="*/ 211015 w 211015"/>
                <a:gd name="connsiteY2" fmla="*/ 426994 h 426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1015" h="426994">
                  <a:moveTo>
                    <a:pt x="0" y="233563"/>
                  </a:moveTo>
                  <a:cubicBezTo>
                    <a:pt x="8792" y="103143"/>
                    <a:pt x="17584" y="-27276"/>
                    <a:pt x="52753" y="4963"/>
                  </a:cubicBezTo>
                  <a:cubicBezTo>
                    <a:pt x="87922" y="37202"/>
                    <a:pt x="181707" y="377171"/>
                    <a:pt x="211015" y="426994"/>
                  </a:cubicBezTo>
                </a:path>
              </a:pathLst>
            </a:cu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7" name="צורה חופשית: צורה 36">
              <a:extLst>
                <a:ext uri="{FF2B5EF4-FFF2-40B4-BE49-F238E27FC236}">
                  <a16:creationId xmlns:a16="http://schemas.microsoft.com/office/drawing/2014/main" id="{064AFC28-4DFB-1503-BA22-18196F87095E}"/>
                </a:ext>
              </a:extLst>
            </p:cNvPr>
            <p:cNvSpPr/>
            <p:nvPr/>
          </p:nvSpPr>
          <p:spPr>
            <a:xfrm>
              <a:off x="1858106" y="2345513"/>
              <a:ext cx="482563" cy="452481"/>
            </a:xfrm>
            <a:custGeom>
              <a:avLst/>
              <a:gdLst>
                <a:gd name="connsiteX0" fmla="*/ 0 w 211015"/>
                <a:gd name="connsiteY0" fmla="*/ 233563 h 426994"/>
                <a:gd name="connsiteX1" fmla="*/ 52753 w 211015"/>
                <a:gd name="connsiteY1" fmla="*/ 4963 h 426994"/>
                <a:gd name="connsiteX2" fmla="*/ 211015 w 211015"/>
                <a:gd name="connsiteY2" fmla="*/ 426994 h 426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1015" h="426994">
                  <a:moveTo>
                    <a:pt x="0" y="233563"/>
                  </a:moveTo>
                  <a:cubicBezTo>
                    <a:pt x="8792" y="103143"/>
                    <a:pt x="17584" y="-27276"/>
                    <a:pt x="52753" y="4963"/>
                  </a:cubicBezTo>
                  <a:cubicBezTo>
                    <a:pt x="87922" y="37202"/>
                    <a:pt x="181707" y="377171"/>
                    <a:pt x="211015" y="426994"/>
                  </a:cubicBezTo>
                </a:path>
              </a:pathLst>
            </a:cu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8" name="צורה חופשית: צורה 37">
              <a:extLst>
                <a:ext uri="{FF2B5EF4-FFF2-40B4-BE49-F238E27FC236}">
                  <a16:creationId xmlns:a16="http://schemas.microsoft.com/office/drawing/2014/main" id="{006AB243-2A7B-F235-C90F-E3FDAB02CDE4}"/>
                </a:ext>
              </a:extLst>
            </p:cNvPr>
            <p:cNvSpPr/>
            <p:nvPr/>
          </p:nvSpPr>
          <p:spPr>
            <a:xfrm>
              <a:off x="3616573" y="3259914"/>
              <a:ext cx="351687" cy="558314"/>
            </a:xfrm>
            <a:custGeom>
              <a:avLst/>
              <a:gdLst>
                <a:gd name="connsiteX0" fmla="*/ 0 w 211015"/>
                <a:gd name="connsiteY0" fmla="*/ 233563 h 426994"/>
                <a:gd name="connsiteX1" fmla="*/ 52753 w 211015"/>
                <a:gd name="connsiteY1" fmla="*/ 4963 h 426994"/>
                <a:gd name="connsiteX2" fmla="*/ 211015 w 211015"/>
                <a:gd name="connsiteY2" fmla="*/ 426994 h 426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1015" h="426994">
                  <a:moveTo>
                    <a:pt x="0" y="233563"/>
                  </a:moveTo>
                  <a:cubicBezTo>
                    <a:pt x="8792" y="103143"/>
                    <a:pt x="17584" y="-27276"/>
                    <a:pt x="52753" y="4963"/>
                  </a:cubicBezTo>
                  <a:cubicBezTo>
                    <a:pt x="87922" y="37202"/>
                    <a:pt x="181707" y="377171"/>
                    <a:pt x="211015" y="426994"/>
                  </a:cubicBezTo>
                </a:path>
              </a:pathLst>
            </a:cu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0" name="תיבת טקסט 39">
              <a:extLst>
                <a:ext uri="{FF2B5EF4-FFF2-40B4-BE49-F238E27FC236}">
                  <a16:creationId xmlns:a16="http://schemas.microsoft.com/office/drawing/2014/main" id="{79EF82F8-F97B-42C8-ED4F-8042A16892C2}"/>
                </a:ext>
              </a:extLst>
            </p:cNvPr>
            <p:cNvSpPr txBox="1"/>
            <p:nvPr/>
          </p:nvSpPr>
          <p:spPr>
            <a:xfrm>
              <a:off x="2281534" y="1740709"/>
              <a:ext cx="3081774" cy="523220"/>
            </a:xfrm>
            <a:prstGeom prst="rect">
              <a:avLst/>
            </a:prstGeom>
            <a:solidFill>
              <a:srgbClr val="FFCCCC"/>
            </a:solidFill>
            <a:ln>
              <a:solidFill>
                <a:schemeClr val="tx1"/>
              </a:solidFill>
            </a:ln>
          </p:spPr>
          <p:txBody>
            <a:bodyPr wrap="square" rtlCol="1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Reflected Pressure</a:t>
              </a:r>
              <a:endParaRPr kumimoji="0" lang="he-IL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  <p:cxnSp>
          <p:nvCxnSpPr>
            <p:cNvPr id="51" name="מחבר חץ ישר 50">
              <a:extLst>
                <a:ext uri="{FF2B5EF4-FFF2-40B4-BE49-F238E27FC236}">
                  <a16:creationId xmlns:a16="http://schemas.microsoft.com/office/drawing/2014/main" id="{0918AD56-3B78-E85E-F318-2A1F69FAE198}"/>
                </a:ext>
              </a:extLst>
            </p:cNvPr>
            <p:cNvCxnSpPr>
              <a:cxnSpLocks/>
              <a:stCxn id="40" idx="2"/>
              <a:endCxn id="37" idx="1"/>
            </p:cNvCxnSpPr>
            <p:nvPr/>
          </p:nvCxnSpPr>
          <p:spPr>
            <a:xfrm flipH="1">
              <a:off x="1978745" y="2263929"/>
              <a:ext cx="1843676" cy="86843"/>
            </a:xfrm>
            <a:prstGeom prst="straightConnector1">
              <a:avLst/>
            </a:prstGeom>
            <a:ln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מחבר חץ ישר 51">
              <a:extLst>
                <a:ext uri="{FF2B5EF4-FFF2-40B4-BE49-F238E27FC236}">
                  <a16:creationId xmlns:a16="http://schemas.microsoft.com/office/drawing/2014/main" id="{0702C61F-C4B1-7159-1B6F-B55135484BE0}"/>
                </a:ext>
              </a:extLst>
            </p:cNvPr>
            <p:cNvCxnSpPr>
              <a:cxnSpLocks/>
              <a:stCxn id="40" idx="2"/>
              <a:endCxn id="36" idx="1"/>
            </p:cNvCxnSpPr>
            <p:nvPr/>
          </p:nvCxnSpPr>
          <p:spPr>
            <a:xfrm flipH="1">
              <a:off x="2813538" y="2263929"/>
              <a:ext cx="1008883" cy="426516"/>
            </a:xfrm>
            <a:prstGeom prst="straightConnector1">
              <a:avLst/>
            </a:prstGeom>
            <a:ln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מחבר חץ ישר 52">
              <a:extLst>
                <a:ext uri="{FF2B5EF4-FFF2-40B4-BE49-F238E27FC236}">
                  <a16:creationId xmlns:a16="http://schemas.microsoft.com/office/drawing/2014/main" id="{0EDC2DFC-CC16-0B8E-5669-7F483665E72D}"/>
                </a:ext>
              </a:extLst>
            </p:cNvPr>
            <p:cNvCxnSpPr>
              <a:cxnSpLocks/>
              <a:stCxn id="40" idx="2"/>
              <a:endCxn id="38" idx="1"/>
            </p:cNvCxnSpPr>
            <p:nvPr/>
          </p:nvCxnSpPr>
          <p:spPr>
            <a:xfrm flipH="1">
              <a:off x="3704494" y="2263929"/>
              <a:ext cx="117927" cy="1002474"/>
            </a:xfrm>
            <a:prstGeom prst="straightConnector1">
              <a:avLst/>
            </a:prstGeom>
            <a:ln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קבוצה 15">
            <a:extLst>
              <a:ext uri="{FF2B5EF4-FFF2-40B4-BE49-F238E27FC236}">
                <a16:creationId xmlns:a16="http://schemas.microsoft.com/office/drawing/2014/main" id="{C8EF8C12-6778-E51C-2708-D83686D764CF}"/>
              </a:ext>
            </a:extLst>
          </p:cNvPr>
          <p:cNvGrpSpPr/>
          <p:nvPr/>
        </p:nvGrpSpPr>
        <p:grpSpPr>
          <a:xfrm>
            <a:off x="-2712025" y="2500685"/>
            <a:ext cx="7812793" cy="5487758"/>
            <a:chOff x="-2712025" y="2500685"/>
            <a:chExt cx="7812793" cy="5487758"/>
          </a:xfrm>
        </p:grpSpPr>
        <p:sp>
          <p:nvSpPr>
            <p:cNvPr id="35" name="קשת 34">
              <a:extLst>
                <a:ext uri="{FF2B5EF4-FFF2-40B4-BE49-F238E27FC236}">
                  <a16:creationId xmlns:a16="http://schemas.microsoft.com/office/drawing/2014/main" id="{ED888C30-726E-D4DA-7CBC-2236A3F161E5}"/>
                </a:ext>
              </a:extLst>
            </p:cNvPr>
            <p:cNvSpPr/>
            <p:nvPr/>
          </p:nvSpPr>
          <p:spPr>
            <a:xfrm rot="466481">
              <a:off x="-2712025" y="2500685"/>
              <a:ext cx="7317974" cy="5487758"/>
            </a:xfrm>
            <a:prstGeom prst="arc">
              <a:avLst>
                <a:gd name="adj1" fmla="val 15384903"/>
                <a:gd name="adj2" fmla="val 0"/>
              </a:avLst>
            </a:prstGeom>
            <a:ln w="5715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26" name="קבוצה 25">
              <a:extLst>
                <a:ext uri="{FF2B5EF4-FFF2-40B4-BE49-F238E27FC236}">
                  <a16:creationId xmlns:a16="http://schemas.microsoft.com/office/drawing/2014/main" id="{52426A46-165A-B4D9-0D53-EEE39D0BEBF3}"/>
                </a:ext>
              </a:extLst>
            </p:cNvPr>
            <p:cNvGrpSpPr/>
            <p:nvPr/>
          </p:nvGrpSpPr>
          <p:grpSpPr>
            <a:xfrm>
              <a:off x="1307908" y="4322465"/>
              <a:ext cx="2980491" cy="1142033"/>
              <a:chOff x="1307908" y="4322465"/>
              <a:chExt cx="2980491" cy="1142033"/>
            </a:xfrm>
          </p:grpSpPr>
          <p:sp>
            <p:nvSpPr>
              <p:cNvPr id="41" name="תיבת טקסט 40">
                <a:extLst>
                  <a:ext uri="{FF2B5EF4-FFF2-40B4-BE49-F238E27FC236}">
                    <a16:creationId xmlns:a16="http://schemas.microsoft.com/office/drawing/2014/main" id="{E19010F9-3769-7647-0152-FC837C5A1FA3}"/>
                  </a:ext>
                </a:extLst>
              </p:cNvPr>
              <p:cNvSpPr txBox="1"/>
              <p:nvPr/>
            </p:nvSpPr>
            <p:spPr>
              <a:xfrm>
                <a:off x="1307908" y="4941278"/>
                <a:ext cx="2701382" cy="523220"/>
              </a:xfrm>
              <a:prstGeom prst="rect">
                <a:avLst/>
              </a:prstGeom>
              <a:solidFill>
                <a:srgbClr val="FFC000"/>
              </a:solidFill>
              <a:ln>
                <a:solidFill>
                  <a:schemeClr val="tx1"/>
                </a:solidFill>
              </a:ln>
            </p:spPr>
            <p:txBody>
              <a:bodyPr wrap="none" rtlCol="1">
                <a:sp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Incident Pressure</a:t>
                </a:r>
                <a:endParaRPr kumimoji="0" lang="he-IL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endParaRPr>
              </a:p>
            </p:txBody>
          </p:sp>
          <p:cxnSp>
            <p:nvCxnSpPr>
              <p:cNvPr id="43" name="מחבר חץ ישר 42">
                <a:extLst>
                  <a:ext uri="{FF2B5EF4-FFF2-40B4-BE49-F238E27FC236}">
                    <a16:creationId xmlns:a16="http://schemas.microsoft.com/office/drawing/2014/main" id="{3D945FBB-615A-8022-6B72-8549761A0FD1}"/>
                  </a:ext>
                </a:extLst>
              </p:cNvPr>
              <p:cNvCxnSpPr>
                <a:cxnSpLocks/>
                <a:stCxn id="41" idx="0"/>
              </p:cNvCxnSpPr>
              <p:nvPr/>
            </p:nvCxnSpPr>
            <p:spPr>
              <a:xfrm flipV="1">
                <a:off x="2658599" y="4322465"/>
                <a:ext cx="1629800" cy="618813"/>
              </a:xfrm>
              <a:prstGeom prst="straightConnector1">
                <a:avLst/>
              </a:prstGeom>
              <a:ln w="57150">
                <a:solidFill>
                  <a:srgbClr val="FFC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9" name="קבוצה 28">
              <a:extLst>
                <a:ext uri="{FF2B5EF4-FFF2-40B4-BE49-F238E27FC236}">
                  <a16:creationId xmlns:a16="http://schemas.microsoft.com/office/drawing/2014/main" id="{F99BEBD0-2C0B-5356-1DDB-FCB7E6ECD989}"/>
                </a:ext>
              </a:extLst>
            </p:cNvPr>
            <p:cNvGrpSpPr/>
            <p:nvPr/>
          </p:nvGrpSpPr>
          <p:grpSpPr>
            <a:xfrm>
              <a:off x="584867" y="5521564"/>
              <a:ext cx="4515901" cy="646659"/>
              <a:chOff x="584867" y="5521564"/>
              <a:chExt cx="4515901" cy="646659"/>
            </a:xfrm>
          </p:grpSpPr>
          <p:cxnSp>
            <p:nvCxnSpPr>
              <p:cNvPr id="31" name="מחבר ישר 30">
                <a:extLst>
                  <a:ext uri="{FF2B5EF4-FFF2-40B4-BE49-F238E27FC236}">
                    <a16:creationId xmlns:a16="http://schemas.microsoft.com/office/drawing/2014/main" id="{29C1B80D-2B9E-DAD7-78AB-CC4FBFB3AA4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4867" y="5601723"/>
                <a:ext cx="4515901" cy="0"/>
              </a:xfrm>
              <a:prstGeom prst="line">
                <a:avLst/>
              </a:prstGeom>
              <a:ln w="5715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4" name="חץ: ימינה 63">
                <a:extLst>
                  <a:ext uri="{FF2B5EF4-FFF2-40B4-BE49-F238E27FC236}">
                    <a16:creationId xmlns:a16="http://schemas.microsoft.com/office/drawing/2014/main" id="{735005DE-D7C5-BE73-7F5F-4C35DA0345F6}"/>
                  </a:ext>
                </a:extLst>
              </p:cNvPr>
              <p:cNvSpPr/>
              <p:nvPr/>
            </p:nvSpPr>
            <p:spPr>
              <a:xfrm>
                <a:off x="2141925" y="5521564"/>
                <a:ext cx="1110749" cy="646659"/>
              </a:xfrm>
              <a:prstGeom prst="rightArrow">
                <a:avLst/>
              </a:prstGeom>
              <a:solidFill>
                <a:srgbClr val="FFCCC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he-IL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Arial" panose="020B0604020202020204" pitchFamily="34" charset="0"/>
                  </a:rPr>
                  <a:t>זמן</a:t>
                </a:r>
              </a:p>
            </p:txBody>
          </p:sp>
        </p:grpSp>
      </p:grpSp>
      <p:grpSp>
        <p:nvGrpSpPr>
          <p:cNvPr id="15" name="קבוצה 14">
            <a:extLst>
              <a:ext uri="{FF2B5EF4-FFF2-40B4-BE49-F238E27FC236}">
                <a16:creationId xmlns:a16="http://schemas.microsoft.com/office/drawing/2014/main" id="{0E90E197-7637-BADC-5946-74776D81DA7E}"/>
              </a:ext>
            </a:extLst>
          </p:cNvPr>
          <p:cNvGrpSpPr/>
          <p:nvPr/>
        </p:nvGrpSpPr>
        <p:grpSpPr>
          <a:xfrm>
            <a:off x="5895312" y="1627372"/>
            <a:ext cx="6080452" cy="4826960"/>
            <a:chOff x="5895312" y="1627372"/>
            <a:chExt cx="6080452" cy="4826960"/>
          </a:xfrm>
        </p:grpSpPr>
        <p:sp>
          <p:nvSpPr>
            <p:cNvPr id="6" name="מלבן 5">
              <a:extLst>
                <a:ext uri="{FF2B5EF4-FFF2-40B4-BE49-F238E27FC236}">
                  <a16:creationId xmlns:a16="http://schemas.microsoft.com/office/drawing/2014/main" id="{608C30D7-61AE-6ED0-0B7B-67CDCFA2B717}"/>
                </a:ext>
              </a:extLst>
            </p:cNvPr>
            <p:cNvSpPr/>
            <p:nvPr/>
          </p:nvSpPr>
          <p:spPr>
            <a:xfrm>
              <a:off x="10792481" y="2133601"/>
              <a:ext cx="1183283" cy="3756454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1/3</a:t>
              </a:r>
            </a:p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חנ"ם</a:t>
              </a:r>
              <a:endParaRPr kumimoji="0" lang="he-IL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  <p:cxnSp>
          <p:nvCxnSpPr>
            <p:cNvPr id="8" name="מחבר ישר 7">
              <a:extLst>
                <a:ext uri="{FF2B5EF4-FFF2-40B4-BE49-F238E27FC236}">
                  <a16:creationId xmlns:a16="http://schemas.microsoft.com/office/drawing/2014/main" id="{0796838E-E7CF-9352-AEFB-4A141D69994C}"/>
                </a:ext>
              </a:extLst>
            </p:cNvPr>
            <p:cNvCxnSpPr>
              <a:cxnSpLocks/>
            </p:cNvCxnSpPr>
            <p:nvPr/>
          </p:nvCxnSpPr>
          <p:spPr>
            <a:xfrm>
              <a:off x="6400801" y="5869461"/>
              <a:ext cx="5574963" cy="12362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תיבת טקסט 8">
              <a:extLst>
                <a:ext uri="{FF2B5EF4-FFF2-40B4-BE49-F238E27FC236}">
                  <a16:creationId xmlns:a16="http://schemas.microsoft.com/office/drawing/2014/main" id="{0409AB21-AA83-D6AA-46B5-D87F26868A17}"/>
                </a:ext>
              </a:extLst>
            </p:cNvPr>
            <p:cNvSpPr txBox="1"/>
            <p:nvPr/>
          </p:nvSpPr>
          <p:spPr>
            <a:xfrm>
              <a:off x="6005385" y="5894177"/>
              <a:ext cx="1059062" cy="461665"/>
            </a:xfrm>
            <a:prstGeom prst="rect">
              <a:avLst/>
            </a:prstGeom>
            <a:solidFill>
              <a:srgbClr val="FFCCCC"/>
            </a:solidFill>
            <a:ln>
              <a:solidFill>
                <a:schemeClr val="tx1"/>
              </a:solidFill>
            </a:ln>
          </p:spPr>
          <p:txBody>
            <a:bodyPr wrap="square" rtlCol="1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 פיצוץ</a:t>
              </a:r>
            </a:p>
          </p:txBody>
        </p:sp>
        <p:sp>
          <p:nvSpPr>
            <p:cNvPr id="10" name="חץ: ימינה 9">
              <a:extLst>
                <a:ext uri="{FF2B5EF4-FFF2-40B4-BE49-F238E27FC236}">
                  <a16:creationId xmlns:a16="http://schemas.microsoft.com/office/drawing/2014/main" id="{970EE080-8C4A-B165-64C7-1C92FB85F3EB}"/>
                </a:ext>
              </a:extLst>
            </p:cNvPr>
            <p:cNvSpPr/>
            <p:nvPr/>
          </p:nvSpPr>
          <p:spPr>
            <a:xfrm>
              <a:off x="9586085" y="5791199"/>
              <a:ext cx="1110749" cy="646659"/>
            </a:xfrm>
            <a:prstGeom prst="rightArrow">
              <a:avLst/>
            </a:prstGeom>
            <a:solidFill>
              <a:srgbClr val="FFCCC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זמן</a:t>
              </a:r>
            </a:p>
          </p:txBody>
        </p:sp>
        <p:sp>
          <p:nvSpPr>
            <p:cNvPr id="12" name="חץ: ימינה 11">
              <a:extLst>
                <a:ext uri="{FF2B5EF4-FFF2-40B4-BE49-F238E27FC236}">
                  <a16:creationId xmlns:a16="http://schemas.microsoft.com/office/drawing/2014/main" id="{E07BD6D9-E62D-50DD-340E-DA924973295E}"/>
                </a:ext>
              </a:extLst>
            </p:cNvPr>
            <p:cNvSpPr/>
            <p:nvPr/>
          </p:nvSpPr>
          <p:spPr>
            <a:xfrm>
              <a:off x="7727097" y="5807673"/>
              <a:ext cx="1478690" cy="646659"/>
            </a:xfrm>
            <a:prstGeom prst="rightArrow">
              <a:avLst/>
            </a:prstGeom>
            <a:solidFill>
              <a:srgbClr val="FFCCC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מרחק</a:t>
              </a:r>
            </a:p>
          </p:txBody>
        </p:sp>
        <p:cxnSp>
          <p:nvCxnSpPr>
            <p:cNvPr id="24" name="מחבר חץ ישר 23">
              <a:extLst>
                <a:ext uri="{FF2B5EF4-FFF2-40B4-BE49-F238E27FC236}">
                  <a16:creationId xmlns:a16="http://schemas.microsoft.com/office/drawing/2014/main" id="{A8ED85E1-276B-205F-23B4-FF4B8BB80D7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00801" y="2200430"/>
              <a:ext cx="0" cy="3681393"/>
            </a:xfrm>
            <a:prstGeom prst="straightConnector1">
              <a:avLst/>
            </a:prstGeom>
            <a:ln w="57150">
              <a:solidFill>
                <a:schemeClr val="tx1">
                  <a:lumMod val="95000"/>
                  <a:lumOff val="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תרשים זרימה: קלט ידני 24">
              <a:extLst>
                <a:ext uri="{FF2B5EF4-FFF2-40B4-BE49-F238E27FC236}">
                  <a16:creationId xmlns:a16="http://schemas.microsoft.com/office/drawing/2014/main" id="{2E3D7939-A792-34E0-4DC7-B8BAE67AFEE3}"/>
                </a:ext>
              </a:extLst>
            </p:cNvPr>
            <p:cNvSpPr/>
            <p:nvPr/>
          </p:nvSpPr>
          <p:spPr>
            <a:xfrm>
              <a:off x="6496448" y="3818243"/>
              <a:ext cx="4297211" cy="2029354"/>
            </a:xfrm>
            <a:prstGeom prst="flowChartManualInpu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Afterburning</a:t>
              </a:r>
            </a:p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2/3 חנ"ם</a:t>
              </a:r>
              <a:endParaRPr kumimoji="0" lang="he-IL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9" name="תיבת טקסט 38">
              <a:extLst>
                <a:ext uri="{FF2B5EF4-FFF2-40B4-BE49-F238E27FC236}">
                  <a16:creationId xmlns:a16="http://schemas.microsoft.com/office/drawing/2014/main" id="{E2E0B20A-F5D3-BC6C-6062-DF7F826C1C7F}"/>
                </a:ext>
              </a:extLst>
            </p:cNvPr>
            <p:cNvSpPr txBox="1"/>
            <p:nvPr/>
          </p:nvSpPr>
          <p:spPr>
            <a:xfrm>
              <a:off x="5895312" y="1627372"/>
              <a:ext cx="4897169" cy="523220"/>
            </a:xfrm>
            <a:prstGeom prst="rect">
              <a:avLst/>
            </a:prstGeom>
            <a:solidFill>
              <a:srgbClr val="FFCCCC"/>
            </a:solidFill>
            <a:ln>
              <a:solidFill>
                <a:schemeClr val="tx1"/>
              </a:solidFill>
            </a:ln>
          </p:spPr>
          <p:txBody>
            <a:bodyPr wrap="square" rtlCol="1">
              <a:spAutoFit/>
            </a:bodyPr>
            <a:lstStyle/>
            <a:p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800" dirty="0">
                  <a:solidFill>
                    <a:prstClr val="black"/>
                  </a:solidFill>
                  <a:latin typeface="Calibri" panose="020F0502020204030204"/>
                </a:rPr>
                <a:t>“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Shockwaves” and Afterburning</a:t>
              </a:r>
              <a:endParaRPr kumimoji="0" lang="he-IL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" name="תיבת טקסט 4">
              <a:extLst>
                <a:ext uri="{FF2B5EF4-FFF2-40B4-BE49-F238E27FC236}">
                  <a16:creationId xmlns:a16="http://schemas.microsoft.com/office/drawing/2014/main" id="{E39A5B3C-3849-106D-BF6C-917B78857C99}"/>
                </a:ext>
              </a:extLst>
            </p:cNvPr>
            <p:cNvSpPr txBox="1"/>
            <p:nvPr/>
          </p:nvSpPr>
          <p:spPr>
            <a:xfrm>
              <a:off x="10798239" y="2447969"/>
              <a:ext cx="1141723" cy="1200329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“Shock-</a:t>
              </a:r>
            </a:p>
            <a:p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wave”</a:t>
              </a:r>
            </a:p>
            <a:p>
              <a:endParaRPr lang="he-IL" sz="2400" dirty="0"/>
            </a:p>
          </p:txBody>
        </p:sp>
      </p:grpSp>
      <p:sp>
        <p:nvSpPr>
          <p:cNvPr id="65" name="תיבת טקסט 64">
            <a:extLst>
              <a:ext uri="{FF2B5EF4-FFF2-40B4-BE49-F238E27FC236}">
                <a16:creationId xmlns:a16="http://schemas.microsoft.com/office/drawing/2014/main" id="{BFB625D2-3451-FA84-9127-0B8F673237BD}"/>
              </a:ext>
            </a:extLst>
          </p:cNvPr>
          <p:cNvSpPr txBox="1"/>
          <p:nvPr/>
        </p:nvSpPr>
        <p:spPr>
          <a:xfrm>
            <a:off x="4371195" y="2341536"/>
            <a:ext cx="4894486" cy="1938992"/>
          </a:xfrm>
          <a:prstGeom prst="rect">
            <a:avLst/>
          </a:prstGeom>
          <a:solidFill>
            <a:srgbClr val="33CCFF"/>
          </a:solidFill>
          <a:ln w="76200">
            <a:solidFill>
              <a:srgbClr val="FF33CC"/>
            </a:solidFill>
          </a:ln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4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האם מיכלי המימן 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4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ב-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</a:rPr>
              <a:t>HV</a:t>
            </a:r>
            <a:r>
              <a:rPr kumimoji="0" lang="he-IL" sz="4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נבחנו בתסריט מלחמה?</a:t>
            </a:r>
          </a:p>
        </p:txBody>
      </p:sp>
    </p:spTree>
    <p:extLst>
      <p:ext uri="{BB962C8B-B14F-4D97-AF65-F5344CB8AC3E}">
        <p14:creationId xmlns:p14="http://schemas.microsoft.com/office/powerpoint/2010/main" val="2778652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6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תחתונה 1">
            <a:extLst>
              <a:ext uri="{FF2B5EF4-FFF2-40B4-BE49-F238E27FC236}">
                <a16:creationId xmlns:a16="http://schemas.microsoft.com/office/drawing/2014/main" id="{2E56179C-17E1-9CC1-7553-E90BD1F047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פנחס שכנר. חסרונות בשימוש מימן</a:t>
            </a:r>
          </a:p>
        </p:txBody>
      </p:sp>
      <p:sp>
        <p:nvSpPr>
          <p:cNvPr id="3" name="מציין מיקום של מספר שקופית 2">
            <a:extLst>
              <a:ext uri="{FF2B5EF4-FFF2-40B4-BE49-F238E27FC236}">
                <a16:creationId xmlns:a16="http://schemas.microsoft.com/office/drawing/2014/main" id="{A373C4A0-A5EA-959A-E529-A3D9AEFB24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E7B2D3-A8E1-4392-AEA3-16B2CE658653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he-IL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344436AD-4C8E-FFAE-7E06-57C2F1C10B46}"/>
              </a:ext>
            </a:extLst>
          </p:cNvPr>
          <p:cNvSpPr txBox="1"/>
          <p:nvPr/>
        </p:nvSpPr>
        <p:spPr>
          <a:xfrm>
            <a:off x="4057715" y="5088658"/>
            <a:ext cx="4070345" cy="1200329"/>
          </a:xfrm>
          <a:prstGeom prst="rect">
            <a:avLst/>
          </a:prstGeom>
          <a:solidFill>
            <a:srgbClr val="FFCCCC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txBody>
          <a:bodyPr wrap="non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7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תודה רבה!</a:t>
            </a:r>
          </a:p>
        </p:txBody>
      </p:sp>
      <p:grpSp>
        <p:nvGrpSpPr>
          <p:cNvPr id="16" name="קבוצה 15">
            <a:extLst>
              <a:ext uri="{FF2B5EF4-FFF2-40B4-BE49-F238E27FC236}">
                <a16:creationId xmlns:a16="http://schemas.microsoft.com/office/drawing/2014/main" id="{6DEA16F1-AE08-F2F0-7E01-2981BE6B12C8}"/>
              </a:ext>
            </a:extLst>
          </p:cNvPr>
          <p:cNvGrpSpPr/>
          <p:nvPr/>
        </p:nvGrpSpPr>
        <p:grpSpPr>
          <a:xfrm>
            <a:off x="352697" y="146679"/>
            <a:ext cx="11599817" cy="2643725"/>
            <a:chOff x="352697" y="146679"/>
            <a:chExt cx="11599817" cy="2643725"/>
          </a:xfrm>
        </p:grpSpPr>
        <p:sp>
          <p:nvSpPr>
            <p:cNvPr id="5" name="תיבת טקסט 4">
              <a:extLst>
                <a:ext uri="{FF2B5EF4-FFF2-40B4-BE49-F238E27FC236}">
                  <a16:creationId xmlns:a16="http://schemas.microsoft.com/office/drawing/2014/main" id="{F89B520F-DEC1-EDE2-300C-454E61866DA7}"/>
                </a:ext>
              </a:extLst>
            </p:cNvPr>
            <p:cNvSpPr txBox="1"/>
            <p:nvPr/>
          </p:nvSpPr>
          <p:spPr>
            <a:xfrm>
              <a:off x="3816088" y="146679"/>
              <a:ext cx="5208477" cy="1200329"/>
            </a:xfrm>
            <a:prstGeom prst="rect">
              <a:avLst/>
            </a:prstGeom>
            <a:solidFill>
              <a:srgbClr val="FFCCCC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wrap="non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7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המלצות סיכום</a:t>
              </a:r>
            </a:p>
          </p:txBody>
        </p:sp>
        <p:grpSp>
          <p:nvGrpSpPr>
            <p:cNvPr id="12" name="קבוצה 11">
              <a:extLst>
                <a:ext uri="{FF2B5EF4-FFF2-40B4-BE49-F238E27FC236}">
                  <a16:creationId xmlns:a16="http://schemas.microsoft.com/office/drawing/2014/main" id="{8479DE3C-1C71-AEF5-7D4C-F11C6EC38C2B}"/>
                </a:ext>
              </a:extLst>
            </p:cNvPr>
            <p:cNvGrpSpPr/>
            <p:nvPr/>
          </p:nvGrpSpPr>
          <p:grpSpPr>
            <a:xfrm>
              <a:off x="352697" y="1330295"/>
              <a:ext cx="11599817" cy="1460109"/>
              <a:chOff x="2036626" y="1550220"/>
              <a:chExt cx="8216077" cy="1460109"/>
            </a:xfrm>
          </p:grpSpPr>
          <p:sp>
            <p:nvSpPr>
              <p:cNvPr id="7" name="תיבת טקסט 6">
                <a:extLst>
                  <a:ext uri="{FF2B5EF4-FFF2-40B4-BE49-F238E27FC236}">
                    <a16:creationId xmlns:a16="http://schemas.microsoft.com/office/drawing/2014/main" id="{A0AFC62A-51F0-F102-246A-AA872D67EE03}"/>
                  </a:ext>
                </a:extLst>
              </p:cNvPr>
              <p:cNvSpPr txBox="1"/>
              <p:nvPr/>
            </p:nvSpPr>
            <p:spPr>
              <a:xfrm>
                <a:off x="2036626" y="1563779"/>
                <a:ext cx="8216077" cy="1446550"/>
              </a:xfrm>
              <a:prstGeom prst="rect">
                <a:avLst/>
              </a:prstGeom>
              <a:solidFill>
                <a:srgbClr val="FFCCCC"/>
              </a:solidFill>
              <a:ln>
                <a:solidFill>
                  <a:schemeClr val="tx1"/>
                </a:solidFill>
              </a:ln>
            </p:spPr>
            <p:txBody>
              <a:bodyPr wrap="square" rtlCol="1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he-IL" sz="4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Arial" panose="020B0604020202020204" pitchFamily="34" charset="0"/>
                  </a:rPr>
                  <a:t>לא רצוי להכניס </a:t>
                </a:r>
                <a:r>
                  <a:rPr kumimoji="0" lang="en-US" sz="4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HV  </a:t>
                </a:r>
                <a:r>
                  <a:rPr kumimoji="0" lang="he-IL" sz="4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Arial" panose="020B0604020202020204" pitchFamily="34" charset="0"/>
                  </a:rPr>
                  <a:t>  למדינת ישראל</a:t>
                </a:r>
                <a:r>
                  <a:rPr lang="en-US" sz="4400" dirty="0">
                    <a:solidFill>
                      <a:prstClr val="black"/>
                    </a:solidFill>
                    <a:latin typeface="Calibri" panose="020F0502020204030204"/>
                    <a:cs typeface="Arial" panose="020B0604020202020204" pitchFamily="34" charset="0"/>
                  </a:rPr>
                  <a:t>,</a:t>
                </a:r>
                <a:r>
                  <a:rPr kumimoji="0" lang="he-IL" sz="4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Arial" panose="020B0604020202020204" pitchFamily="34" charset="0"/>
                  </a:rPr>
                  <a:t> </a:t>
                </a:r>
              </a:p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he-IL" sz="4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Arial" panose="020B0604020202020204" pitchFamily="34" charset="0"/>
                  </a:rPr>
                  <a:t>לפחות לפני שנבדוק עמידות במלחמה</a:t>
                </a:r>
              </a:p>
            </p:txBody>
          </p:sp>
          <p:sp>
            <p:nvSpPr>
              <p:cNvPr id="8" name="תיבת טקסט 7">
                <a:extLst>
                  <a:ext uri="{FF2B5EF4-FFF2-40B4-BE49-F238E27FC236}">
                    <a16:creationId xmlns:a16="http://schemas.microsoft.com/office/drawing/2014/main" id="{89FB39B5-EA31-5D96-E9B5-04303BA942B5}"/>
                  </a:ext>
                </a:extLst>
              </p:cNvPr>
              <p:cNvSpPr txBox="1"/>
              <p:nvPr/>
            </p:nvSpPr>
            <p:spPr>
              <a:xfrm>
                <a:off x="5888814" y="1550220"/>
                <a:ext cx="606530" cy="769441"/>
              </a:xfrm>
              <a:prstGeom prst="rect">
                <a:avLst/>
              </a:prstGeom>
              <a:solidFill>
                <a:srgbClr val="00B0F0"/>
              </a:solidFill>
              <a:ln>
                <a:solidFill>
                  <a:schemeClr val="tx1"/>
                </a:solidFill>
              </a:ln>
            </p:spPr>
            <p:txBody>
              <a:bodyPr wrap="none" rtlCol="1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HV</a:t>
                </a:r>
                <a:endParaRPr kumimoji="0" lang="he-IL" sz="4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6" name="קבוצה 5">
            <a:extLst>
              <a:ext uri="{FF2B5EF4-FFF2-40B4-BE49-F238E27FC236}">
                <a16:creationId xmlns:a16="http://schemas.microsoft.com/office/drawing/2014/main" id="{AEADA512-A5C7-D5AF-55C4-53F5C3B9912A}"/>
              </a:ext>
            </a:extLst>
          </p:cNvPr>
          <p:cNvGrpSpPr/>
          <p:nvPr/>
        </p:nvGrpSpPr>
        <p:grpSpPr>
          <a:xfrm>
            <a:off x="1248066" y="2986988"/>
            <a:ext cx="9401335" cy="1858541"/>
            <a:chOff x="1248066" y="2986988"/>
            <a:chExt cx="9401335" cy="1858541"/>
          </a:xfrm>
        </p:grpSpPr>
        <p:grpSp>
          <p:nvGrpSpPr>
            <p:cNvPr id="11" name="קבוצה 10">
              <a:extLst>
                <a:ext uri="{FF2B5EF4-FFF2-40B4-BE49-F238E27FC236}">
                  <a16:creationId xmlns:a16="http://schemas.microsoft.com/office/drawing/2014/main" id="{421877F9-C5FA-3CFA-C4FC-26F0E7976E0E}"/>
                </a:ext>
              </a:extLst>
            </p:cNvPr>
            <p:cNvGrpSpPr/>
            <p:nvPr/>
          </p:nvGrpSpPr>
          <p:grpSpPr>
            <a:xfrm>
              <a:off x="3060851" y="2986988"/>
              <a:ext cx="6712292" cy="771854"/>
              <a:chOff x="3406538" y="2628171"/>
              <a:chExt cx="6712292" cy="771854"/>
            </a:xfrm>
          </p:grpSpPr>
          <p:sp>
            <p:nvSpPr>
              <p:cNvPr id="9" name="תיבת טקסט 8">
                <a:extLst>
                  <a:ext uri="{FF2B5EF4-FFF2-40B4-BE49-F238E27FC236}">
                    <a16:creationId xmlns:a16="http://schemas.microsoft.com/office/drawing/2014/main" id="{FD112BF4-F830-9E15-5772-6D0EA9BCCF97}"/>
                  </a:ext>
                </a:extLst>
              </p:cNvPr>
              <p:cNvSpPr txBox="1"/>
              <p:nvPr/>
            </p:nvSpPr>
            <p:spPr>
              <a:xfrm>
                <a:off x="3406538" y="2630584"/>
                <a:ext cx="6712292" cy="769441"/>
              </a:xfrm>
              <a:prstGeom prst="rect">
                <a:avLst/>
              </a:prstGeom>
              <a:solidFill>
                <a:srgbClr val="FFCCCC"/>
              </a:solidFill>
              <a:ln>
                <a:solidFill>
                  <a:schemeClr val="tx1"/>
                </a:solidFill>
              </a:ln>
            </p:spPr>
            <p:txBody>
              <a:bodyPr wrap="square" rtlCol="1">
                <a:sp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he-IL" sz="4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Arial" panose="020B0604020202020204" pitchFamily="34" charset="0"/>
                  </a:rPr>
                  <a:t>לא רצוי להשקיע בפיתוח    </a:t>
                </a:r>
              </a:p>
            </p:txBody>
          </p:sp>
          <p:sp>
            <p:nvSpPr>
              <p:cNvPr id="10" name="תיבת טקסט 9">
                <a:extLst>
                  <a:ext uri="{FF2B5EF4-FFF2-40B4-BE49-F238E27FC236}">
                    <a16:creationId xmlns:a16="http://schemas.microsoft.com/office/drawing/2014/main" id="{68EB0281-F6F3-2E87-C77B-2C3657CD0BF8}"/>
                  </a:ext>
                </a:extLst>
              </p:cNvPr>
              <p:cNvSpPr txBox="1"/>
              <p:nvPr/>
            </p:nvSpPr>
            <p:spPr>
              <a:xfrm>
                <a:off x="3908619" y="2628171"/>
                <a:ext cx="856325" cy="769441"/>
              </a:xfrm>
              <a:prstGeom prst="rect">
                <a:avLst/>
              </a:prstGeom>
              <a:solidFill>
                <a:srgbClr val="00B0F0"/>
              </a:solidFill>
              <a:ln>
                <a:solidFill>
                  <a:schemeClr val="tx1"/>
                </a:solidFill>
              </a:ln>
            </p:spPr>
            <p:txBody>
              <a:bodyPr wrap="none" rtlCol="1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HV</a:t>
                </a:r>
                <a:endParaRPr kumimoji="0" lang="he-IL" sz="4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3" name="קבוצה 12">
              <a:extLst>
                <a:ext uri="{FF2B5EF4-FFF2-40B4-BE49-F238E27FC236}">
                  <a16:creationId xmlns:a16="http://schemas.microsoft.com/office/drawing/2014/main" id="{37895477-BD97-2BD4-6312-F063B16CB7D5}"/>
                </a:ext>
              </a:extLst>
            </p:cNvPr>
            <p:cNvGrpSpPr/>
            <p:nvPr/>
          </p:nvGrpSpPr>
          <p:grpSpPr>
            <a:xfrm>
              <a:off x="1248066" y="4076088"/>
              <a:ext cx="9401335" cy="769441"/>
              <a:chOff x="1716581" y="2628171"/>
              <a:chExt cx="8441439" cy="769441"/>
            </a:xfrm>
          </p:grpSpPr>
          <p:sp>
            <p:nvSpPr>
              <p:cNvPr id="14" name="תיבת טקסט 13">
                <a:extLst>
                  <a:ext uri="{FF2B5EF4-FFF2-40B4-BE49-F238E27FC236}">
                    <a16:creationId xmlns:a16="http://schemas.microsoft.com/office/drawing/2014/main" id="{F0495B69-F845-533B-7170-E6F7A76E4247}"/>
                  </a:ext>
                </a:extLst>
              </p:cNvPr>
              <p:cNvSpPr txBox="1"/>
              <p:nvPr/>
            </p:nvSpPr>
            <p:spPr>
              <a:xfrm>
                <a:off x="1807469" y="2630585"/>
                <a:ext cx="8350551" cy="767027"/>
              </a:xfrm>
              <a:prstGeom prst="rect">
                <a:avLst/>
              </a:prstGeom>
              <a:solidFill>
                <a:srgbClr val="FFCCCC"/>
              </a:solidFill>
              <a:ln>
                <a:solidFill>
                  <a:schemeClr val="tx1"/>
                </a:solidFill>
              </a:ln>
            </p:spPr>
            <p:txBody>
              <a:bodyPr wrap="square" rtlCol="1">
                <a:sp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he-IL" sz="4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Arial" panose="020B0604020202020204" pitchFamily="34" charset="0"/>
                  </a:rPr>
                  <a:t>רצוי לנו להשקיע בפיתוחים הקשורים ב-   </a:t>
                </a:r>
              </a:p>
            </p:txBody>
          </p:sp>
          <p:sp>
            <p:nvSpPr>
              <p:cNvPr id="15" name="תיבת טקסט 14">
                <a:extLst>
                  <a:ext uri="{FF2B5EF4-FFF2-40B4-BE49-F238E27FC236}">
                    <a16:creationId xmlns:a16="http://schemas.microsoft.com/office/drawing/2014/main" id="{A998F2DF-EA40-6A08-FE75-1A374970906A}"/>
                  </a:ext>
                </a:extLst>
              </p:cNvPr>
              <p:cNvSpPr txBox="1"/>
              <p:nvPr/>
            </p:nvSpPr>
            <p:spPr>
              <a:xfrm>
                <a:off x="1716581" y="2628171"/>
                <a:ext cx="701243" cy="769441"/>
              </a:xfrm>
              <a:prstGeom prst="rect">
                <a:avLst/>
              </a:prstGeom>
              <a:solidFill>
                <a:srgbClr val="00FF99"/>
              </a:solidFill>
              <a:ln>
                <a:solidFill>
                  <a:schemeClr val="tx1"/>
                </a:solidFill>
              </a:ln>
            </p:spPr>
            <p:txBody>
              <a:bodyPr wrap="none" rtlCol="1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EV</a:t>
                </a:r>
                <a:endParaRPr kumimoji="0" lang="he-IL" sz="4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03452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תיבת טקסט 1">
            <a:extLst>
              <a:ext uri="{FF2B5EF4-FFF2-40B4-BE49-F238E27FC236}">
                <a16:creationId xmlns:a16="http://schemas.microsoft.com/office/drawing/2014/main" id="{941E0C62-874F-C6D4-21F5-30BDE08C1FCB}"/>
              </a:ext>
            </a:extLst>
          </p:cNvPr>
          <p:cNvSpPr txBox="1"/>
          <p:nvPr/>
        </p:nvSpPr>
        <p:spPr>
          <a:xfrm>
            <a:off x="370700" y="321264"/>
            <a:ext cx="11648301" cy="717119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200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</a:rPr>
              <a:t>(1) Hydrogeninsight: </a:t>
            </a:r>
            <a:r>
              <a:rPr lang="en-US" sz="2000" i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</a:rPr>
              <a:t>The number of hydrogen fuel-cell vehicles on the world's roads grew by 40% in 2022,  </a:t>
            </a:r>
          </a:p>
          <a:p>
            <a:pPr algn="l" rtl="0"/>
            <a:r>
              <a:rPr lang="en-US" sz="2000" i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</a:rPr>
              <a:t>            says IEA report. </a:t>
            </a:r>
            <a:r>
              <a:rPr lang="en-US" sz="2000" i="0" strike="noStrike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Leigh Collins</a:t>
            </a:r>
            <a:r>
              <a:rPr lang="en-US" sz="2000" b="1" i="0" u="none" strike="noStrike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</a:rPr>
              <a:t>. </a:t>
            </a:r>
            <a:r>
              <a:rPr lang="en-US" sz="2000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</a:rPr>
              <a:t> May 2023</a:t>
            </a:r>
            <a:endParaRPr lang="en-US" sz="2000" i="1" dirty="0">
              <a:solidFill>
                <a:schemeClr val="tx1">
                  <a:lumMod val="95000"/>
                  <a:lumOff val="5000"/>
                </a:schemeClr>
              </a:solidFill>
              <a:effectLst/>
            </a:endParaRPr>
          </a:p>
          <a:p>
            <a:pPr algn="l" rtl="0"/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(2) </a:t>
            </a:r>
            <a:r>
              <a:rPr lang="en-US" sz="200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</a:rPr>
              <a:t>Think China: </a:t>
            </a:r>
            <a:r>
              <a:rPr lang="en-US" sz="2000" i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</a:rPr>
              <a:t>Many challenges ahead as China promotes green hydrogen vehicles. </a:t>
            </a:r>
            <a:r>
              <a:rPr lang="en-US" sz="2000" b="0" i="0" u="sng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</a:rPr>
              <a:t> </a:t>
            </a:r>
            <a:r>
              <a:rPr lang="en-US" sz="2000" b="0" i="0" u="sng" strike="noStrike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Zhang </a:t>
            </a:r>
            <a:r>
              <a:rPr lang="en-US" sz="2000" b="0" i="0" u="sng" strike="noStrike" dirty="0" err="1">
                <a:solidFill>
                  <a:schemeClr val="tx1">
                    <a:lumMod val="95000"/>
                    <a:lumOff val="5000"/>
                  </a:schemeClr>
                </a:solidFill>
                <a:effectLst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Tiankan</a:t>
            </a:r>
            <a:r>
              <a:rPr lang="en-US" sz="2000" b="0" i="0" u="sng" strike="noStrike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</a:t>
            </a:r>
            <a:r>
              <a:rPr lang="en-US" sz="2000" u="sng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</a:rPr>
              <a:t>06/2023</a:t>
            </a:r>
            <a:endParaRPr lang="he-IL" sz="2000" dirty="0">
              <a:solidFill>
                <a:schemeClr val="tx1">
                  <a:lumMod val="95000"/>
                  <a:lumOff val="5000"/>
                </a:schemeClr>
              </a:solidFill>
              <a:effectLst/>
            </a:endParaRPr>
          </a:p>
          <a:p>
            <a:pPr algn="l" rtl="0" fontAlgn="base"/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(3) </a:t>
            </a:r>
            <a:r>
              <a:rPr lang="en-US" sz="200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</a:rPr>
              <a:t>Total number of registered hydrogen vehicles South Korea 2015-2022. </a:t>
            </a:r>
            <a:r>
              <a:rPr lang="en-US" sz="200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Jang </a:t>
            </a:r>
            <a:r>
              <a:rPr lang="en-US" sz="2000" i="0" dirty="0" err="1">
                <a:solidFill>
                  <a:schemeClr val="tx1">
                    <a:lumMod val="95000"/>
                    <a:lumOff val="5000"/>
                  </a:schemeClr>
                </a:solidFill>
                <a:effectLst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Seob</a:t>
            </a:r>
            <a:r>
              <a:rPr lang="en-US" sz="200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Yoon</a:t>
            </a:r>
            <a:r>
              <a:rPr lang="en-US" sz="200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</a:rPr>
              <a:t>,  May/2023</a:t>
            </a:r>
          </a:p>
          <a:p>
            <a:pPr algn="l" rtl="0"/>
            <a:r>
              <a:rPr lang="en-US" sz="200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</a:rPr>
              <a:t>(4) Politico, </a:t>
            </a:r>
            <a:r>
              <a:rPr lang="en-US" sz="2000" u="none" strike="noStrike" cap="all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CALIFORNIA</a:t>
            </a:r>
            <a:r>
              <a:rPr lang="en-US" sz="2000" cap="all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en-US" sz="200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din-2014"/>
              </a:rPr>
              <a:t>Is this the end of the hydrogen highway? 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din-2014"/>
              </a:rPr>
              <a:t>08/2023</a:t>
            </a:r>
          </a:p>
          <a:p>
            <a:pPr algn="l" rtl="0"/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din-2014"/>
              </a:rPr>
              <a:t>(5) 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Statista, </a:t>
            </a:r>
            <a:r>
              <a:rPr lang="en-US" sz="2000" i="0" dirty="0">
                <a:solidFill>
                  <a:srgbClr val="0F2741"/>
                </a:solidFill>
                <a:effectLst/>
              </a:rPr>
              <a:t>Number of fuel cell electric vehicles in use in Japan from 2015 to  2022, </a:t>
            </a:r>
            <a:r>
              <a:rPr lang="en-US" sz="2000" b="0" i="0" u="sng" dirty="0" err="1">
                <a:solidFill>
                  <a:schemeClr val="tx1">
                    <a:lumMod val="95000"/>
                    <a:lumOff val="5000"/>
                  </a:schemeClr>
                </a:solidFill>
                <a:effectLst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Alexandru</a:t>
            </a:r>
            <a:r>
              <a:rPr lang="en-US" sz="2000" b="0" i="0" u="sng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sz="2000" b="0" i="0" u="sng" dirty="0" err="1">
                <a:solidFill>
                  <a:schemeClr val="tx1">
                    <a:lumMod val="95000"/>
                    <a:lumOff val="5000"/>
                  </a:schemeClr>
                </a:solidFill>
                <a:effectLst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Arba</a:t>
            </a:r>
            <a:r>
              <a:rPr lang="en-US" sz="2000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</a:rPr>
              <a:t>, Nov/2022</a:t>
            </a:r>
          </a:p>
          <a:p>
            <a:pPr algn="l" rtl="0" fontAlgn="base"/>
            <a:r>
              <a:rPr lang="en-US" sz="200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</a:rPr>
              <a:t>(6) INSIDEEVs. China: Nearly 6 Million Plug-In Cars Were sold in 2022. </a:t>
            </a:r>
            <a:r>
              <a:rPr lang="da-DK" sz="2000" i="0" dirty="0">
                <a:effectLst/>
              </a:rPr>
              <a:t>Feb/2023 </a:t>
            </a:r>
          </a:p>
          <a:p>
            <a:pPr algn="l" rtl="0" fontAlgn="base"/>
            <a:r>
              <a:rPr lang="da-DK" sz="2000" i="0" dirty="0">
                <a:effectLst/>
              </a:rPr>
              <a:t>(7) INSIDEEVs. </a:t>
            </a:r>
            <a:r>
              <a:rPr lang="en-US" sz="200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</a:rPr>
              <a:t>Norway: Electric Car Sales Shoot Through The Roof in December 2022. </a:t>
            </a:r>
            <a:r>
              <a:rPr lang="en-US" sz="2000" i="0" dirty="0">
                <a:effectLst/>
              </a:rPr>
              <a:t>Jan/2023 </a:t>
            </a:r>
          </a:p>
          <a:p>
            <a:pPr algn="l" rtl="0" fontAlgn="base"/>
            <a:r>
              <a:rPr lang="en-US" sz="200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</a:rPr>
              <a:t>(8) Statista. Total number of registered electric vehicles South Korea 2013-2022. </a:t>
            </a:r>
            <a:r>
              <a:rPr lang="en-US" sz="2000" i="0" u="sng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Jang </a:t>
            </a:r>
            <a:r>
              <a:rPr lang="en-US" sz="2000" i="0" u="sng" dirty="0" err="1">
                <a:solidFill>
                  <a:schemeClr val="tx1">
                    <a:lumMod val="95000"/>
                    <a:lumOff val="5000"/>
                  </a:schemeClr>
                </a:solidFill>
                <a:effectLst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Seob</a:t>
            </a:r>
            <a:r>
              <a:rPr lang="en-US" sz="2000" i="0" u="sng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Yoon</a:t>
            </a:r>
            <a:r>
              <a:rPr lang="en-US" sz="200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</a:rPr>
              <a:t>.  May/2023</a:t>
            </a:r>
          </a:p>
          <a:p>
            <a:pPr algn="l" rtl="0" fontAlgn="base"/>
            <a:r>
              <a:rPr lang="en-US" sz="200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</a:rPr>
              <a:t>(9) 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cs typeface="+mj-cs"/>
              </a:rPr>
              <a:t>CleanTechnica. New High: 16% EV Adoption In California In 2022. </a:t>
            </a:r>
            <a:r>
              <a:rPr lang="en-US" sz="2000" b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cs typeface="+mj-cs"/>
              </a:rPr>
              <a:t>Peter McGuthrie. Feb./2023</a:t>
            </a:r>
          </a:p>
          <a:p>
            <a:pPr algn="l" rtl="0"/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cs typeface="+mj-cs"/>
              </a:rPr>
              <a:t>(10) </a:t>
            </a:r>
            <a:r>
              <a:rPr lang="en-US" sz="2000" b="0" i="0" strike="noStrike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Kyodo News</a:t>
            </a:r>
            <a:r>
              <a:rPr lang="en-US" sz="2000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</a:rPr>
              <a:t> </a:t>
            </a:r>
            <a:r>
              <a:rPr lang="en-US" sz="2000" b="0" i="0" dirty="0">
                <a:solidFill>
                  <a:srgbClr val="454545"/>
                </a:solidFill>
                <a:effectLst/>
              </a:rPr>
              <a:t>- </a:t>
            </a:r>
            <a:r>
              <a:rPr lang="en-US" sz="200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</a:rPr>
              <a:t>Imported EV sales in Japan jump 65% to record high in FY 2022. </a:t>
            </a:r>
            <a:r>
              <a:rPr lang="en-US" sz="2000" b="0" i="0" dirty="0">
                <a:solidFill>
                  <a:srgbClr val="454545"/>
                </a:solidFill>
                <a:effectLst/>
              </a:rPr>
              <a:t>Apr/2023 ((</a:t>
            </a:r>
            <a:endParaRPr lang="he-IL" sz="2000" b="0" i="0" dirty="0">
              <a:solidFill>
                <a:srgbClr val="454545"/>
              </a:solidFill>
              <a:effectLst/>
            </a:endParaRPr>
          </a:p>
          <a:p>
            <a:pPr algn="l"/>
            <a:r>
              <a:rPr lang="en-US" sz="2000" dirty="0">
                <a:solidFill>
                  <a:srgbClr val="454545"/>
                </a:solidFill>
              </a:rPr>
              <a:t>(11) Eurometal. </a:t>
            </a:r>
            <a:r>
              <a:rPr lang="en-US" sz="2000" i="0" dirty="0">
                <a:solidFill>
                  <a:srgbClr val="222222"/>
                </a:solidFill>
                <a:effectLst/>
              </a:rPr>
              <a:t>German Data. EV sales rise 22% in 2022: VDA. </a:t>
            </a:r>
            <a:r>
              <a:rPr lang="en-US" sz="2000" b="0" i="0" dirty="0">
                <a:solidFill>
                  <a:srgbClr val="444444"/>
                </a:solidFill>
                <a:effectLst/>
              </a:rPr>
              <a:t>Jacqueline Holman. </a:t>
            </a:r>
            <a:r>
              <a:rPr lang="en-US" sz="2000" i="0" strike="noStrike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Jan/2023</a:t>
            </a:r>
            <a:endParaRPr lang="he-IL" sz="2000" i="0" strike="noStrike" dirty="0">
              <a:solidFill>
                <a:schemeClr val="tx1">
                  <a:lumMod val="95000"/>
                  <a:lumOff val="5000"/>
                </a:schemeClr>
              </a:solidFill>
              <a:effectLst/>
            </a:endParaRPr>
          </a:p>
          <a:p>
            <a:pPr algn="l"/>
            <a:r>
              <a:rPr lang="en-US" sz="200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</a:rPr>
              <a:t>(12) CNBC. </a:t>
            </a:r>
            <a:r>
              <a:rPr lang="en-US" sz="2000" u="none" strike="noStrike" cap="all" dirty="0">
                <a:solidFill>
                  <a:srgbClr val="0563C1"/>
                </a:solidFill>
                <a:effectLst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SUSTAINABLE </a:t>
            </a:r>
            <a:r>
              <a:rPr lang="en-US" sz="2000" u="none" strike="noStrike" cap="all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FUTURE</a:t>
            </a:r>
            <a:r>
              <a:rPr lang="en-US" sz="2000" u="none" strike="noStrike" cap="all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</a:rPr>
              <a:t> 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</a:rPr>
              <a:t>Electric car sales surged by 55% last year to surpass 10 million, and China led the way: IEA. </a:t>
            </a:r>
            <a:r>
              <a:rPr lang="en-US" sz="2000" cap="all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</a:rPr>
              <a:t>PUBLISHED WED, APR 26 20232:12 AM EDT. </a:t>
            </a:r>
            <a:r>
              <a:rPr lang="en-US" sz="2000" i="0" u="none" strike="noStrike" dirty="0" err="1">
                <a:solidFill>
                  <a:srgbClr val="0563C1"/>
                </a:solidFill>
                <a:effectLst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Anmar</a:t>
            </a:r>
            <a:r>
              <a:rPr lang="en-US" sz="2000" i="0" u="none" strike="noStrike" dirty="0">
                <a:solidFill>
                  <a:srgbClr val="0563C1"/>
                </a:solidFill>
                <a:effectLst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sz="2000" i="0" u="none" strike="noStrike" dirty="0" err="1">
                <a:solidFill>
                  <a:schemeClr val="tx1">
                    <a:lumMod val="95000"/>
                    <a:lumOff val="5000"/>
                  </a:schemeClr>
                </a:solidFill>
                <a:effectLst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Frangoul</a:t>
            </a:r>
            <a:r>
              <a:rPr lang="en-US" sz="2000" i="0" u="none" strike="noStrike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</a:rPr>
              <a:t> </a:t>
            </a:r>
          </a:p>
          <a:p>
            <a:pPr algn="l" rtl="0"/>
            <a:r>
              <a:rPr lang="en-US" sz="2000" i="0" u="none" strike="noStrike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</a:rPr>
              <a:t>(13) 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cs typeface="+mj-cs"/>
              </a:rPr>
              <a:t>Five Reasons Why Hydrogen Fuel Cars Failed (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Tycoon Success, 2022) </a:t>
            </a:r>
          </a:p>
          <a:p>
            <a:pPr algn="l" rtl="0"/>
            <a:r>
              <a:rPr lang="en-US" sz="2000" i="0" u="none" strike="noStrike" dirty="0">
                <a:effectLst/>
              </a:rPr>
              <a:t>(14)</a:t>
            </a:r>
            <a:r>
              <a:rPr lang="en-US" sz="2000" i="0" u="none" strike="noStrike" dirty="0">
                <a:solidFill>
                  <a:srgbClr val="C00000"/>
                </a:solidFill>
                <a:effectLst/>
              </a:rPr>
              <a:t> </a:t>
            </a:r>
            <a:r>
              <a:rPr lang="en-US" sz="2000" b="0" i="0" dirty="0" err="1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n-lt"/>
              </a:rPr>
              <a:t>Hysata</a:t>
            </a:r>
            <a:r>
              <a:rPr lang="en-US" sz="2000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n-lt"/>
              </a:rPr>
              <a:t>, </a:t>
            </a:r>
            <a:r>
              <a:rPr lang="en-US" sz="2000" b="0" i="0" dirty="0">
                <a:solidFill>
                  <a:srgbClr val="092743"/>
                </a:solidFill>
                <a:effectLst/>
                <a:latin typeface="Museo_Slab"/>
              </a:rPr>
              <a:t>With exceptional 95% (41.5 kWh/kg H</a:t>
            </a:r>
            <a:r>
              <a:rPr lang="en-US" sz="2000" b="0" i="0" baseline="-25000" dirty="0">
                <a:solidFill>
                  <a:srgbClr val="092743"/>
                </a:solidFill>
                <a:effectLst/>
                <a:latin typeface="Museo_Slab"/>
              </a:rPr>
              <a:t>2</a:t>
            </a:r>
            <a:r>
              <a:rPr lang="en-US" sz="2000" b="0" i="0" dirty="0">
                <a:solidFill>
                  <a:srgbClr val="092743"/>
                </a:solidFill>
                <a:effectLst/>
                <a:latin typeface="Museo_Slab"/>
              </a:rPr>
              <a:t>).</a:t>
            </a:r>
            <a:r>
              <a:rPr lang="en-US" sz="2000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n-lt"/>
              </a:rPr>
              <a:t> Australia. 14 Aug 2023 </a:t>
            </a:r>
          </a:p>
          <a:p>
            <a:pPr algn="l" rtl="0"/>
            <a:r>
              <a:rPr lang="en-US" sz="200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</a:rPr>
              <a:t>(15) </a:t>
            </a:r>
            <a:r>
              <a:rPr lang="en-US" sz="2000" dirty="0"/>
              <a:t>DOE Hydrogen and Fuel Cells Program # 9013. July 7th, 2009. Energy requirements for hydrogen gas compression and liquefaction as related to vehicle storage needs. Monterey Gardiner.  </a:t>
            </a:r>
            <a:r>
              <a:rPr lang="he-IL" sz="2000" dirty="0"/>
              <a:t>עמוד 3/6</a:t>
            </a:r>
            <a:r>
              <a:rPr lang="en-US" sz="2000" dirty="0"/>
              <a:t> </a:t>
            </a:r>
            <a:endParaRPr lang="he-IL" sz="2000" dirty="0"/>
          </a:p>
          <a:p>
            <a:pPr algn="l" rtl="0"/>
            <a:r>
              <a:rPr lang="en-US" sz="2000" dirty="0"/>
              <a:t>(16) The Conversation. </a:t>
            </a:r>
            <a:r>
              <a:rPr lang="en-US" sz="2000" i="0" dirty="0">
                <a:effectLst/>
              </a:rPr>
              <a:t>Hydrogen cars won’t overtake electric vehicles. </a:t>
            </a:r>
            <a:r>
              <a:rPr lang="en-US" sz="2000" i="0" strike="noStrike" dirty="0">
                <a:effectLst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Tom Baxter</a:t>
            </a:r>
            <a:r>
              <a:rPr lang="en-US" sz="2000" i="0" strike="noStrike" dirty="0">
                <a:effectLst/>
              </a:rPr>
              <a:t>, 2020</a:t>
            </a:r>
            <a:endParaRPr lang="he-IL" sz="2800" dirty="0"/>
          </a:p>
          <a:p>
            <a:pPr algn="l"/>
            <a:endParaRPr lang="en-US" sz="2000" i="0" dirty="0">
              <a:solidFill>
                <a:schemeClr val="tx1">
                  <a:lumMod val="95000"/>
                  <a:lumOff val="5000"/>
                </a:schemeClr>
              </a:solidFill>
              <a:effectLst/>
            </a:endParaRPr>
          </a:p>
          <a:p>
            <a:br>
              <a:rPr lang="en-US" sz="2000" b="0" i="0" dirty="0">
                <a:solidFill>
                  <a:srgbClr val="000000"/>
                </a:solidFill>
                <a:effectLst/>
                <a:latin typeface="Proxima Nova"/>
              </a:rPr>
            </a:br>
            <a:endParaRPr lang="en-US" sz="2000" i="0" dirty="0">
              <a:solidFill>
                <a:schemeClr val="tx1">
                  <a:lumMod val="95000"/>
                  <a:lumOff val="5000"/>
                </a:schemeClr>
              </a:solidFill>
              <a:effectLst/>
            </a:endParaRPr>
          </a:p>
          <a:p>
            <a:pPr algn="l"/>
            <a:endParaRPr lang="en-US" sz="2000" i="0" dirty="0">
              <a:solidFill>
                <a:schemeClr val="tx1">
                  <a:lumMod val="95000"/>
                  <a:lumOff val="5000"/>
                </a:schemeClr>
              </a:solidFill>
              <a:effectLst/>
            </a:endParaRPr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A9EA7C16-F78C-B623-6D9A-B6DEB832E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z="1600" dirty="0"/>
              <a:t>פנחס שכנר. חסרונות בשימוש מימן</a:t>
            </a:r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05846DF7-7050-9EC1-91D2-616A9628B1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7B2D3-A8E1-4392-AEA3-16B2CE658653}" type="slidenum">
              <a:rPr lang="he-IL" smtClean="0"/>
              <a:t>12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7525482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תחתונה 1">
            <a:extLst>
              <a:ext uri="{FF2B5EF4-FFF2-40B4-BE49-F238E27FC236}">
                <a16:creationId xmlns:a16="http://schemas.microsoft.com/office/drawing/2014/main" id="{6C546CA1-C1CE-F261-F07E-D963452FBE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/>
              <a:t>פנחס שכנר. חסרונות בשימוש מימן</a:t>
            </a:r>
            <a:endParaRPr lang="he-IL" dirty="0"/>
          </a:p>
        </p:txBody>
      </p:sp>
      <p:sp>
        <p:nvSpPr>
          <p:cNvPr id="3" name="מציין מיקום של מספר שקופית 2">
            <a:extLst>
              <a:ext uri="{FF2B5EF4-FFF2-40B4-BE49-F238E27FC236}">
                <a16:creationId xmlns:a16="http://schemas.microsoft.com/office/drawing/2014/main" id="{2E2CE43A-8CD1-2651-95C1-F6C6716DFD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7B2D3-A8E1-4392-AEA3-16B2CE658653}" type="slidenum">
              <a:rPr lang="he-IL" smtClean="0"/>
              <a:pPr/>
              <a:t>13</a:t>
            </a:fld>
            <a:endParaRPr lang="he-IL" dirty="0"/>
          </a:p>
        </p:txBody>
      </p:sp>
      <p:sp>
        <p:nvSpPr>
          <p:cNvPr id="5" name="תיבת טקסט 4">
            <a:extLst>
              <a:ext uri="{FF2B5EF4-FFF2-40B4-BE49-F238E27FC236}">
                <a16:creationId xmlns:a16="http://schemas.microsoft.com/office/drawing/2014/main" id="{34CECA22-74E5-B57A-EB2C-9B189E79F729}"/>
              </a:ext>
            </a:extLst>
          </p:cNvPr>
          <p:cNvSpPr txBox="1"/>
          <p:nvPr/>
        </p:nvSpPr>
        <p:spPr>
          <a:xfrm>
            <a:off x="228020" y="160998"/>
            <a:ext cx="1125406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en-US" sz="1600" dirty="0">
                <a:hlinkClick r:id="rId2"/>
              </a:rPr>
              <a:t>(</a:t>
            </a:r>
            <a:r>
              <a:rPr lang="en-US" dirty="0">
                <a:hlinkClick r:id="rId2"/>
              </a:rPr>
              <a:t>50) </a:t>
            </a:r>
            <a:r>
              <a:rPr lang="he-IL" dirty="0">
                <a:hlinkClick r:id="rId2"/>
              </a:rPr>
              <a:t>www.thisismoney.co.uk/money/electriccars/article-12939603 /</a:t>
            </a:r>
            <a:r>
              <a:rPr lang="he-IL" dirty="0" err="1">
                <a:hlinkClick r:id="rId2"/>
              </a:rPr>
              <a:t>Five</a:t>
            </a:r>
            <a:r>
              <a:rPr lang="he-IL" dirty="0">
                <a:hlinkClick r:id="rId2"/>
              </a:rPr>
              <a:t>-EV-</a:t>
            </a:r>
            <a:endParaRPr lang="he-IL" dirty="0"/>
          </a:p>
          <a:p>
            <a:pPr algn="l" rtl="0"/>
            <a:r>
              <a:rPr lang="en-US" dirty="0"/>
              <a:t>         </a:t>
            </a:r>
            <a:r>
              <a:rPr lang="he-IL" dirty="0"/>
              <a:t>innovations-set-make-electric-car-charging-better.html</a:t>
            </a:r>
            <a:endParaRPr lang="en-US" dirty="0"/>
          </a:p>
        </p:txBody>
      </p:sp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2953ED2F-B10E-667F-A56E-2AEC20F68725}"/>
              </a:ext>
            </a:extLst>
          </p:cNvPr>
          <p:cNvSpPr txBox="1"/>
          <p:nvPr/>
        </p:nvSpPr>
        <p:spPr>
          <a:xfrm>
            <a:off x="218357" y="764812"/>
            <a:ext cx="84395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en-US" dirty="0">
                <a:hlinkClick r:id="rId2"/>
              </a:rPr>
              <a:t>(51)</a:t>
            </a:r>
            <a:r>
              <a:rPr lang="en-US" dirty="0"/>
              <a:t> </a:t>
            </a:r>
            <a:r>
              <a:rPr lang="en-US" i="0" dirty="0">
                <a:solidFill>
                  <a:srgbClr val="000000"/>
                </a:solidFill>
                <a:effectLst/>
                <a:latin typeface="Graphik"/>
              </a:rPr>
              <a:t>Global Hydrogen Review 2023</a:t>
            </a:r>
            <a:r>
              <a:rPr lang="en-US" b="1" dirty="0">
                <a:solidFill>
                  <a:srgbClr val="000000"/>
                </a:solidFill>
                <a:latin typeface="Graphik"/>
              </a:rPr>
              <a:t>, </a:t>
            </a:r>
            <a:r>
              <a:rPr lang="en-US" b="0" i="0" dirty="0">
                <a:solidFill>
                  <a:srgbClr val="000000"/>
                </a:solidFill>
                <a:effectLst/>
                <a:latin typeface="Graphik"/>
              </a:rPr>
              <a:t>International Energy Agency. Pages 64 and 68</a:t>
            </a:r>
            <a:endParaRPr lang="en-US" b="1" i="0" dirty="0">
              <a:solidFill>
                <a:srgbClr val="000000"/>
              </a:solidFill>
              <a:effectLst/>
              <a:latin typeface="Graphik"/>
            </a:endParaRPr>
          </a:p>
        </p:txBody>
      </p:sp>
      <p:sp>
        <p:nvSpPr>
          <p:cNvPr id="6" name="תיבת טקסט 5">
            <a:extLst>
              <a:ext uri="{FF2B5EF4-FFF2-40B4-BE49-F238E27FC236}">
                <a16:creationId xmlns:a16="http://schemas.microsoft.com/office/drawing/2014/main" id="{1E94976E-C0ED-2B2A-87F3-984B36E2B44C}"/>
              </a:ext>
            </a:extLst>
          </p:cNvPr>
          <p:cNvSpPr txBox="1"/>
          <p:nvPr/>
        </p:nvSpPr>
        <p:spPr>
          <a:xfrm>
            <a:off x="208713" y="1067679"/>
            <a:ext cx="1142384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en-US" dirty="0">
                <a:hlinkClick r:id="rId2"/>
              </a:rPr>
              <a:t>(52)</a:t>
            </a:r>
            <a:r>
              <a:rPr lang="en-US" dirty="0"/>
              <a:t> Haaretz. 2023 October</a:t>
            </a:r>
            <a:r>
              <a:rPr lang="en-US" sz="1600" dirty="0"/>
              <a:t>,  </a:t>
            </a:r>
            <a:r>
              <a:rPr lang="en-US" sz="1600" b="0" i="0" dirty="0">
                <a:solidFill>
                  <a:srgbClr val="0A1633"/>
                </a:solidFill>
                <a:effectLst/>
                <a:latin typeface="Merriweather" panose="00000500000000000000" pitchFamily="2" charset="0"/>
              </a:rPr>
              <a:t>150,000 Missiles Aimed at Israel: How Far Does Hezbollah's Deadly Arsenal Reach</a:t>
            </a:r>
            <a:endParaRPr lang="en-US" sz="1600" b="1" i="0" dirty="0">
              <a:solidFill>
                <a:srgbClr val="000000"/>
              </a:solidFill>
              <a:effectLst/>
              <a:latin typeface="Graphik"/>
            </a:endParaRPr>
          </a:p>
        </p:txBody>
      </p:sp>
      <p:sp>
        <p:nvSpPr>
          <p:cNvPr id="7" name="תיבת טקסט 6">
            <a:extLst>
              <a:ext uri="{FF2B5EF4-FFF2-40B4-BE49-F238E27FC236}">
                <a16:creationId xmlns:a16="http://schemas.microsoft.com/office/drawing/2014/main" id="{41D69268-BF8A-B714-352F-32FB275C96FD}"/>
              </a:ext>
            </a:extLst>
          </p:cNvPr>
          <p:cNvSpPr txBox="1"/>
          <p:nvPr/>
        </p:nvSpPr>
        <p:spPr>
          <a:xfrm>
            <a:off x="199068" y="1405273"/>
            <a:ext cx="69926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en-US" dirty="0">
                <a:hlinkClick r:id="rId2"/>
              </a:rPr>
              <a:t>(53)</a:t>
            </a:r>
            <a:r>
              <a:rPr lang="en-US" dirty="0"/>
              <a:t> Wikipedia, </a:t>
            </a:r>
            <a:r>
              <a:rPr lang="en-US" b="0" i="0" dirty="0">
                <a:solidFill>
                  <a:srgbClr val="000000"/>
                </a:solidFill>
                <a:effectLst/>
                <a:latin typeface="Linux Libertine"/>
              </a:rPr>
              <a:t>Hezbollah armed strength</a:t>
            </a:r>
            <a:r>
              <a:rPr lang="en-US" b="1" dirty="0">
                <a:solidFill>
                  <a:srgbClr val="000000"/>
                </a:solidFill>
                <a:latin typeface="Graphik"/>
              </a:rPr>
              <a:t>. </a:t>
            </a:r>
            <a:r>
              <a:rPr lang="en-US" dirty="0">
                <a:solidFill>
                  <a:srgbClr val="000000"/>
                </a:solidFill>
                <a:latin typeface="Graphik"/>
              </a:rPr>
              <a:t>2023</a:t>
            </a:r>
            <a:endParaRPr lang="en-US" i="0" dirty="0">
              <a:solidFill>
                <a:srgbClr val="000000"/>
              </a:solidFill>
              <a:effectLst/>
              <a:latin typeface="Linux Libertine"/>
            </a:endParaRPr>
          </a:p>
        </p:txBody>
      </p:sp>
      <p:sp>
        <p:nvSpPr>
          <p:cNvPr id="8" name="תיבת טקסט 7">
            <a:extLst>
              <a:ext uri="{FF2B5EF4-FFF2-40B4-BE49-F238E27FC236}">
                <a16:creationId xmlns:a16="http://schemas.microsoft.com/office/drawing/2014/main" id="{C692F3E7-17D6-2EEF-2391-011ED1C99DB3}"/>
              </a:ext>
            </a:extLst>
          </p:cNvPr>
          <p:cNvSpPr txBox="1"/>
          <p:nvPr/>
        </p:nvSpPr>
        <p:spPr>
          <a:xfrm>
            <a:off x="212574" y="1719716"/>
            <a:ext cx="112695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en-US" dirty="0">
                <a:hlinkClick r:id="rId2"/>
              </a:rPr>
              <a:t>(54)</a:t>
            </a:r>
            <a:r>
              <a:rPr lang="en-US" dirty="0"/>
              <a:t> www.fueleconomy.gov/feg/evtech.shtml#:~:text=Energy%20efficient.,to%20power%20at%20the%20wheels.</a:t>
            </a:r>
            <a:endParaRPr lang="en-US" i="0" dirty="0">
              <a:solidFill>
                <a:srgbClr val="000000"/>
              </a:solidFill>
              <a:effectLst/>
              <a:latin typeface="Linux Libertine"/>
            </a:endParaRPr>
          </a:p>
        </p:txBody>
      </p:sp>
      <p:sp>
        <p:nvSpPr>
          <p:cNvPr id="9" name="תיבת טקסט 8">
            <a:extLst>
              <a:ext uri="{FF2B5EF4-FFF2-40B4-BE49-F238E27FC236}">
                <a16:creationId xmlns:a16="http://schemas.microsoft.com/office/drawing/2014/main" id="{1EC961D4-1C8C-B800-6AA3-FFEEB2090F0A}"/>
              </a:ext>
            </a:extLst>
          </p:cNvPr>
          <p:cNvSpPr txBox="1"/>
          <p:nvPr/>
        </p:nvSpPr>
        <p:spPr>
          <a:xfrm>
            <a:off x="224144" y="2055381"/>
            <a:ext cx="871151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en-US" dirty="0">
                <a:hlinkClick r:id="rId2"/>
              </a:rPr>
              <a:t>(55)</a:t>
            </a:r>
            <a:r>
              <a:rPr lang="en-US" dirty="0"/>
              <a:t> Energy Efficiency of Water Electrolysis. </a:t>
            </a:r>
            <a:r>
              <a:rPr lang="en-US" b="0" i="0" dirty="0">
                <a:solidFill>
                  <a:srgbClr val="000000"/>
                </a:solidFill>
                <a:effectLst/>
                <a:latin typeface="Linux Libertine"/>
              </a:rPr>
              <a:t>Wikipedia. Electrolysis of water. 2022 </a:t>
            </a:r>
          </a:p>
        </p:txBody>
      </p:sp>
      <p:sp>
        <p:nvSpPr>
          <p:cNvPr id="12" name="תיבת טקסט 11">
            <a:extLst>
              <a:ext uri="{FF2B5EF4-FFF2-40B4-BE49-F238E27FC236}">
                <a16:creationId xmlns:a16="http://schemas.microsoft.com/office/drawing/2014/main" id="{A55C730D-7906-5025-1601-156B879C9793}"/>
              </a:ext>
            </a:extLst>
          </p:cNvPr>
          <p:cNvSpPr txBox="1"/>
          <p:nvPr/>
        </p:nvSpPr>
        <p:spPr>
          <a:xfrm>
            <a:off x="196774" y="2392277"/>
            <a:ext cx="11771082" cy="6463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l"/>
            <a:r>
              <a:rPr lang="en-US" dirty="0"/>
              <a:t>(56) DOE. Monterey Gardiner, 2009. hydrogen.energy.gov/docs/hydrogenprogramlibraries/pdfs/9013_energy_requirements_for_hydrogen_gas_compression.pdf</a:t>
            </a:r>
          </a:p>
        </p:txBody>
      </p:sp>
      <p:sp>
        <p:nvSpPr>
          <p:cNvPr id="13" name="תיבת טקסט 12">
            <a:extLst>
              <a:ext uri="{FF2B5EF4-FFF2-40B4-BE49-F238E27FC236}">
                <a16:creationId xmlns:a16="http://schemas.microsoft.com/office/drawing/2014/main" id="{5238BA06-492C-9B68-968C-58F7BC4165F5}"/>
              </a:ext>
            </a:extLst>
          </p:cNvPr>
          <p:cNvSpPr txBox="1"/>
          <p:nvPr/>
        </p:nvSpPr>
        <p:spPr>
          <a:xfrm>
            <a:off x="221350" y="3351203"/>
            <a:ext cx="11862619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dirty="0"/>
              <a:t>(58)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sz="1800" dirty="0"/>
              <a:t>Argonne National Laboratory. U.S. Department of Energy. Technology Assessment of a Fuel Cell Vehicle:  2017 Toyota  </a:t>
            </a:r>
          </a:p>
          <a:p>
            <a:pPr algn="l"/>
            <a:r>
              <a:rPr lang="en-US" sz="1800" dirty="0"/>
              <a:t>        Mirai. Page 30/81 </a:t>
            </a:r>
          </a:p>
        </p:txBody>
      </p:sp>
      <p:sp>
        <p:nvSpPr>
          <p:cNvPr id="10" name="תיבת טקסט 9">
            <a:extLst>
              <a:ext uri="{FF2B5EF4-FFF2-40B4-BE49-F238E27FC236}">
                <a16:creationId xmlns:a16="http://schemas.microsoft.com/office/drawing/2014/main" id="{E3A190E4-ACFD-C392-6B22-50C506E9924E}"/>
              </a:ext>
            </a:extLst>
          </p:cNvPr>
          <p:cNvSpPr txBox="1"/>
          <p:nvPr/>
        </p:nvSpPr>
        <p:spPr>
          <a:xfrm>
            <a:off x="191344" y="3029585"/>
            <a:ext cx="871151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en-US" dirty="0"/>
              <a:t>(57) </a:t>
            </a:r>
            <a:r>
              <a:rPr lang="en-US" sz="1800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</a:rPr>
              <a:t>Caloric value of Hydrogen. </a:t>
            </a:r>
            <a:r>
              <a:rPr lang="en-US" dirty="0">
                <a:hlinkClick r:id="rId3"/>
              </a:rPr>
              <a:t>https://www.engineeringtoolbox.com/</a:t>
            </a:r>
            <a:endParaRPr lang="en-US" dirty="0"/>
          </a:p>
        </p:txBody>
      </p:sp>
      <p:sp>
        <p:nvSpPr>
          <p:cNvPr id="11" name="תיבת טקסט 10">
            <a:extLst>
              <a:ext uri="{FF2B5EF4-FFF2-40B4-BE49-F238E27FC236}">
                <a16:creationId xmlns:a16="http://schemas.microsoft.com/office/drawing/2014/main" id="{5500A5C2-AED7-6765-7E58-97A98C5C32AA}"/>
              </a:ext>
            </a:extLst>
          </p:cNvPr>
          <p:cNvSpPr txBox="1"/>
          <p:nvPr/>
        </p:nvSpPr>
        <p:spPr>
          <a:xfrm>
            <a:off x="246208" y="3913505"/>
            <a:ext cx="1169958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en-US" dirty="0"/>
              <a:t>(59) </a:t>
            </a:r>
            <a:r>
              <a:rPr lang="en-US" dirty="0">
                <a:hlinkClick r:id="rId4"/>
              </a:rPr>
              <a:t>https://www.hydrogeninsight.com/transport/analysis-it-is-now-almost-14-times-more-expensive-to-drive-a-toyota-</a:t>
            </a:r>
            <a:endParaRPr lang="en-US" dirty="0"/>
          </a:p>
          <a:p>
            <a:pPr algn="l" rtl="0"/>
            <a:r>
              <a:rPr lang="en-US" dirty="0"/>
              <a:t>        hydrogen-car-in-</a:t>
            </a:r>
            <a:r>
              <a:rPr lang="en-US" dirty="0" err="1"/>
              <a:t>california</a:t>
            </a:r>
            <a:r>
              <a:rPr lang="en-US" dirty="0"/>
              <a:t>-than-a-comparable-tesla-</a:t>
            </a:r>
            <a:r>
              <a:rPr lang="en-US" dirty="0" err="1"/>
              <a:t>ev</a:t>
            </a:r>
            <a:r>
              <a:rPr lang="en-US" dirty="0"/>
              <a:t>/2-1-1519315</a:t>
            </a:r>
          </a:p>
        </p:txBody>
      </p:sp>
      <p:sp>
        <p:nvSpPr>
          <p:cNvPr id="16" name="תיבת טקסט 15">
            <a:extLst>
              <a:ext uri="{FF2B5EF4-FFF2-40B4-BE49-F238E27FC236}">
                <a16:creationId xmlns:a16="http://schemas.microsoft.com/office/drawing/2014/main" id="{C4CFCAA0-8462-B973-6DA4-E144C2B11F2C}"/>
              </a:ext>
            </a:extLst>
          </p:cNvPr>
          <p:cNvSpPr txBox="1"/>
          <p:nvPr/>
        </p:nvSpPr>
        <p:spPr>
          <a:xfrm>
            <a:off x="246208" y="4462145"/>
            <a:ext cx="98731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en-US" dirty="0"/>
              <a:t>(60) Average EV </a:t>
            </a:r>
            <a:r>
              <a:rPr lang="en-US" dirty="0" err="1"/>
              <a:t>Wh</a:t>
            </a:r>
            <a:r>
              <a:rPr lang="en-US" dirty="0"/>
              <a:t>/Km. https://ev-database.org/cheatsheet/energy-consumption-electric-car </a:t>
            </a:r>
          </a:p>
        </p:txBody>
      </p:sp>
      <p:sp>
        <p:nvSpPr>
          <p:cNvPr id="17" name="תיבת טקסט 16">
            <a:extLst>
              <a:ext uri="{FF2B5EF4-FFF2-40B4-BE49-F238E27FC236}">
                <a16:creationId xmlns:a16="http://schemas.microsoft.com/office/drawing/2014/main" id="{A89A5061-5AA0-74C7-1B43-F629C63E2118}"/>
              </a:ext>
            </a:extLst>
          </p:cNvPr>
          <p:cNvSpPr txBox="1"/>
          <p:nvPr/>
        </p:nvSpPr>
        <p:spPr>
          <a:xfrm>
            <a:off x="276688" y="6786108"/>
            <a:ext cx="1180728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en-US" dirty="0"/>
              <a:t>(62) Cost of H2 in Germany. 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https://h2.live/en/#:~:text=Hydrogen%20is%20charged%20in%20kilograms,fuel%20costs%20of%20%E2%82%AC10.28</a:t>
            </a:r>
            <a:endParaRPr lang="en-US" dirty="0"/>
          </a:p>
        </p:txBody>
      </p:sp>
      <p:sp>
        <p:nvSpPr>
          <p:cNvPr id="18" name="תיבת טקסט 17">
            <a:extLst>
              <a:ext uri="{FF2B5EF4-FFF2-40B4-BE49-F238E27FC236}">
                <a16:creationId xmlns:a16="http://schemas.microsoft.com/office/drawing/2014/main" id="{8E7D2B82-920C-5DCE-5BF2-0686839174D0}"/>
              </a:ext>
            </a:extLst>
          </p:cNvPr>
          <p:cNvSpPr txBox="1"/>
          <p:nvPr/>
        </p:nvSpPr>
        <p:spPr>
          <a:xfrm>
            <a:off x="267620" y="5573885"/>
            <a:ext cx="8711511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l" rtl="0"/>
            <a:r>
              <a:rPr lang="en-US" dirty="0"/>
              <a:t>(64) </a:t>
            </a:r>
            <a:r>
              <a:rPr lang="en-US" b="0" i="0" dirty="0">
                <a:solidFill>
                  <a:srgbClr val="404040"/>
                </a:solidFill>
                <a:effectLst/>
                <a:latin typeface="Source Sans Pro" panose="020B0503030403020204" pitchFamily="34" charset="0"/>
              </a:rPr>
              <a:t>Information on Alkali Metals.  ehs.stanford.edu</a:t>
            </a:r>
            <a:endParaRPr lang="en-US" dirty="0"/>
          </a:p>
        </p:txBody>
      </p:sp>
      <p:sp>
        <p:nvSpPr>
          <p:cNvPr id="19" name="תיבת טקסט 18">
            <a:extLst>
              <a:ext uri="{FF2B5EF4-FFF2-40B4-BE49-F238E27FC236}">
                <a16:creationId xmlns:a16="http://schemas.microsoft.com/office/drawing/2014/main" id="{B303B2FF-835A-2ACB-124A-DF4B3C619A76}"/>
              </a:ext>
            </a:extLst>
          </p:cNvPr>
          <p:cNvSpPr txBox="1"/>
          <p:nvPr/>
        </p:nvSpPr>
        <p:spPr>
          <a:xfrm>
            <a:off x="232391" y="5175840"/>
            <a:ext cx="8711511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l" rtl="0"/>
            <a:r>
              <a:rPr lang="en-US" dirty="0"/>
              <a:t>(63) </a:t>
            </a:r>
            <a:r>
              <a:rPr lang="en-US" b="0" i="0" u="sng" dirty="0">
                <a:solidFill>
                  <a:srgbClr val="8AB4F8"/>
                </a:solidFill>
                <a:effectLst/>
                <a:hlinkClick r:id="rId5"/>
              </a:rPr>
              <a:t>Battery Swapping Market worth $11.8 billion by 2027. Yahoo/Finance. Feb. 2023</a:t>
            </a:r>
            <a:endParaRPr lang="en-US" b="0" i="0" u="sng" dirty="0">
              <a:solidFill>
                <a:srgbClr val="8AB4F8"/>
              </a:solidFill>
              <a:effectLst/>
            </a:endParaRPr>
          </a:p>
        </p:txBody>
      </p:sp>
      <p:sp>
        <p:nvSpPr>
          <p:cNvPr id="14" name="תיבת טקסט 13">
            <a:extLst>
              <a:ext uri="{FF2B5EF4-FFF2-40B4-BE49-F238E27FC236}">
                <a16:creationId xmlns:a16="http://schemas.microsoft.com/office/drawing/2014/main" id="{644F3F7E-0DFB-A371-74D1-60534C94CE14}"/>
              </a:ext>
            </a:extLst>
          </p:cNvPr>
          <p:cNvSpPr txBox="1"/>
          <p:nvPr/>
        </p:nvSpPr>
        <p:spPr>
          <a:xfrm>
            <a:off x="19145" y="4822977"/>
            <a:ext cx="118626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800" kern="100" dirty="0">
                <a:effectLst/>
                <a:ea typeface="Aptos" panose="020B0004020202020204" pitchFamily="34" charset="0"/>
                <a:cs typeface="Arial" panose="020B0604020202020204" pitchFamily="34" charset="0"/>
                <a:hlinkClick r:id="rId6"/>
              </a:rPr>
              <a:t> (62)  https://h2.live/en/#:~:text=Hydrogen%20is%20charged%20in%20kilograms,fuel%20costs%20of%20%E2%82%AC10.28</a:t>
            </a:r>
            <a:endParaRPr lang="en-US" sz="1800" kern="100" dirty="0">
              <a:effectLst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29960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תחתונה 1">
            <a:extLst>
              <a:ext uri="{FF2B5EF4-FFF2-40B4-BE49-F238E27FC236}">
                <a16:creationId xmlns:a16="http://schemas.microsoft.com/office/drawing/2014/main" id="{11C1BDA5-89B3-FF73-684F-40B1681CB7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/>
              <a:t>פנחס שכנר. חסרונות בשימוש מימן</a:t>
            </a:r>
            <a:endParaRPr lang="he-IL" dirty="0"/>
          </a:p>
        </p:txBody>
      </p:sp>
      <p:sp>
        <p:nvSpPr>
          <p:cNvPr id="3" name="מציין מיקום של מספר שקופית 2">
            <a:extLst>
              <a:ext uri="{FF2B5EF4-FFF2-40B4-BE49-F238E27FC236}">
                <a16:creationId xmlns:a16="http://schemas.microsoft.com/office/drawing/2014/main" id="{A1943D6B-A300-B440-5263-C373DBA3D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7B2D3-A8E1-4392-AEA3-16B2CE658653}" type="slidenum">
              <a:rPr lang="he-IL" smtClean="0"/>
              <a:pPr/>
              <a:t>14</a:t>
            </a:fld>
            <a:endParaRPr lang="he-IL" dirty="0"/>
          </a:p>
        </p:txBody>
      </p:sp>
      <p:sp>
        <p:nvSpPr>
          <p:cNvPr id="5" name="תיבת טקסט 4">
            <a:extLst>
              <a:ext uri="{FF2B5EF4-FFF2-40B4-BE49-F238E27FC236}">
                <a16:creationId xmlns:a16="http://schemas.microsoft.com/office/drawing/2014/main" id="{4BF3B7FD-9265-F0C6-A055-318136C29EC7}"/>
              </a:ext>
            </a:extLst>
          </p:cNvPr>
          <p:cNvSpPr txBox="1"/>
          <p:nvPr/>
        </p:nvSpPr>
        <p:spPr>
          <a:xfrm>
            <a:off x="176517" y="179931"/>
            <a:ext cx="60940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en-US" dirty="0">
                <a:solidFill>
                  <a:srgbClr val="404040"/>
                </a:solidFill>
                <a:latin typeface="Source Sans Pro" panose="020B0503030403020204" pitchFamily="34" charset="0"/>
              </a:rPr>
              <a:t>(65) </a:t>
            </a:r>
            <a:r>
              <a:rPr lang="en-US" dirty="0">
                <a:solidFill>
                  <a:srgbClr val="404040"/>
                </a:solidFill>
                <a:latin typeface="Source Sans Pro" panose="020B0503030403020204" pitchFamily="34" charset="0"/>
                <a:hlinkClick r:id="rId2"/>
              </a:rPr>
              <a:t>https://en.wikipedia.org/wiki/Lithium-ion_battery</a:t>
            </a:r>
            <a:endParaRPr lang="en-US" dirty="0">
              <a:solidFill>
                <a:srgbClr val="404040"/>
              </a:solidFill>
              <a:latin typeface="Source Sans Pro" panose="020B0503030403020204" pitchFamily="34" charset="0"/>
            </a:endParaRPr>
          </a:p>
        </p:txBody>
      </p:sp>
      <p:sp>
        <p:nvSpPr>
          <p:cNvPr id="6" name="תיבת טקסט 5">
            <a:extLst>
              <a:ext uri="{FF2B5EF4-FFF2-40B4-BE49-F238E27FC236}">
                <a16:creationId xmlns:a16="http://schemas.microsoft.com/office/drawing/2014/main" id="{CC1AFAE6-8052-C2C9-E53C-BBDA84982C7B}"/>
              </a:ext>
            </a:extLst>
          </p:cNvPr>
          <p:cNvSpPr txBox="1"/>
          <p:nvPr/>
        </p:nvSpPr>
        <p:spPr>
          <a:xfrm>
            <a:off x="164943" y="468238"/>
            <a:ext cx="85392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en-US" dirty="0">
                <a:solidFill>
                  <a:srgbClr val="404040"/>
                </a:solidFill>
                <a:latin typeface="Source Sans Pro" panose="020B0503030403020204" pitchFamily="34" charset="0"/>
              </a:rPr>
              <a:t>(66) </a:t>
            </a:r>
            <a:r>
              <a:rPr lang="en-US" b="0" i="0" dirty="0">
                <a:solidFill>
                  <a:srgbClr val="6C8095"/>
                </a:solidFill>
                <a:effectLst/>
                <a:latin typeface="Crimson Text"/>
                <a:hlinkClick r:id="rId3"/>
              </a:rPr>
              <a:t>EV </a:t>
            </a:r>
            <a:r>
              <a:rPr lang="en-US" b="0" i="0" dirty="0" err="1">
                <a:solidFill>
                  <a:srgbClr val="6C8095"/>
                </a:solidFill>
                <a:effectLst/>
                <a:latin typeface="Crimson Text"/>
                <a:hlinkClick r:id="rId3"/>
              </a:rPr>
              <a:t>Resourse</a:t>
            </a:r>
            <a:r>
              <a:rPr lang="en-US" b="0" i="0" dirty="0">
                <a:solidFill>
                  <a:srgbClr val="6C8095"/>
                </a:solidFill>
                <a:effectLst/>
                <a:latin typeface="Crimson Text"/>
                <a:hlinkClick r:id="rId3"/>
              </a:rPr>
              <a:t>. </a:t>
            </a:r>
            <a:r>
              <a:rPr lang="en-US" b="0" i="0" u="none" dirty="0">
                <a:solidFill>
                  <a:srgbClr val="6C8095"/>
                </a:solidFill>
                <a:effectLst/>
                <a:latin typeface="Crimson Text"/>
                <a:hlinkClick r:id="rId3"/>
              </a:rPr>
              <a:t>Burning Issues: The TRUTH About EV Battery Fires</a:t>
            </a:r>
            <a:r>
              <a:rPr lang="en-US" b="0" i="0" u="none" dirty="0">
                <a:solidFill>
                  <a:srgbClr val="6C8095"/>
                </a:solidFill>
                <a:effectLst/>
                <a:latin typeface="Crimson Text"/>
              </a:rPr>
              <a:t>. </a:t>
            </a:r>
            <a:r>
              <a:rPr lang="en-US" b="0" i="0" u="none" dirty="0">
                <a:latin typeface="Abadi" panose="020B0604020104020204" pitchFamily="34" charset="0"/>
              </a:rPr>
              <a:t>…</a:t>
            </a:r>
            <a:r>
              <a:rPr lang="en-US" sz="1600" i="0" u="none" dirty="0">
                <a:latin typeface="Abadi" panose="020B0604020104020204" pitchFamily="34" charset="0"/>
              </a:rPr>
              <a:t>June 2023 </a:t>
            </a:r>
            <a:endParaRPr lang="en-US" dirty="0">
              <a:solidFill>
                <a:srgbClr val="404040"/>
              </a:solidFill>
              <a:latin typeface="Source Sans Pro" panose="020B0503030403020204" pitchFamily="34" charset="0"/>
            </a:endParaRPr>
          </a:p>
        </p:txBody>
      </p:sp>
      <p:sp>
        <p:nvSpPr>
          <p:cNvPr id="7" name="תיבת טקסט 6">
            <a:extLst>
              <a:ext uri="{FF2B5EF4-FFF2-40B4-BE49-F238E27FC236}">
                <a16:creationId xmlns:a16="http://schemas.microsoft.com/office/drawing/2014/main" id="{5252426E-2898-F1EB-8FDC-2428E1B748AD}"/>
              </a:ext>
            </a:extLst>
          </p:cNvPr>
          <p:cNvSpPr txBox="1"/>
          <p:nvPr/>
        </p:nvSpPr>
        <p:spPr>
          <a:xfrm>
            <a:off x="155292" y="760589"/>
            <a:ext cx="86183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en-US" dirty="0">
                <a:solidFill>
                  <a:srgbClr val="404040"/>
                </a:solidFill>
                <a:latin typeface="Source Sans Pro" panose="020B0503030403020204" pitchFamily="34" charset="0"/>
              </a:rPr>
              <a:t>(67) ) </a:t>
            </a:r>
            <a:r>
              <a:rPr lang="en-US" dirty="0">
                <a:solidFill>
                  <a:srgbClr val="404040"/>
                </a:solidFill>
                <a:latin typeface="Source Sans Pro" panose="020B0503030403020204" pitchFamily="34" charset="0"/>
                <a:hlinkClick r:id="rId4"/>
              </a:rPr>
              <a:t>https://thundersaidenergy.com/downloads/lithium-ion-batteries-energy-density/</a:t>
            </a:r>
            <a:endParaRPr lang="en-US" dirty="0">
              <a:solidFill>
                <a:srgbClr val="404040"/>
              </a:solidFill>
              <a:latin typeface="Source Sans Pro" panose="020B0503030403020204" pitchFamily="34" charset="0"/>
            </a:endParaRPr>
          </a:p>
        </p:txBody>
      </p:sp>
      <p:sp>
        <p:nvSpPr>
          <p:cNvPr id="8" name="תיבת טקסט 7">
            <a:extLst>
              <a:ext uri="{FF2B5EF4-FFF2-40B4-BE49-F238E27FC236}">
                <a16:creationId xmlns:a16="http://schemas.microsoft.com/office/drawing/2014/main" id="{3B6BCE08-ECE7-AF58-862B-147EEB420A6B}"/>
              </a:ext>
            </a:extLst>
          </p:cNvPr>
          <p:cNvSpPr txBox="1"/>
          <p:nvPr/>
        </p:nvSpPr>
        <p:spPr>
          <a:xfrm>
            <a:off x="157226" y="1075035"/>
            <a:ext cx="906779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en-US" dirty="0">
                <a:solidFill>
                  <a:srgbClr val="404040"/>
                </a:solidFill>
                <a:latin typeface="Source Sans Pro" panose="020B0503030403020204" pitchFamily="34" charset="0"/>
              </a:rPr>
              <a:t>(68) </a:t>
            </a:r>
            <a:r>
              <a:rPr lang="en-US" dirty="0"/>
              <a:t>A comprehensive review on recent progress in aluminum-air batteries.  Y. Liu et al. 2017 </a:t>
            </a:r>
            <a:r>
              <a:rPr lang="en-US" dirty="0">
                <a:solidFill>
                  <a:srgbClr val="404040"/>
                </a:solidFill>
                <a:latin typeface="Source Sans Pro" panose="020B0503030403020204" pitchFamily="34" charset="0"/>
              </a:rPr>
              <a:t> </a:t>
            </a:r>
          </a:p>
        </p:txBody>
      </p:sp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6F5261D9-3622-D21B-3B92-955B4A0B647F}"/>
              </a:ext>
            </a:extLst>
          </p:cNvPr>
          <p:cNvSpPr txBox="1"/>
          <p:nvPr/>
        </p:nvSpPr>
        <p:spPr>
          <a:xfrm>
            <a:off x="170728" y="1366327"/>
            <a:ext cx="1062845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en-US" dirty="0">
                <a:solidFill>
                  <a:srgbClr val="404040"/>
                </a:solidFill>
                <a:latin typeface="Source Sans Pro" panose="020B0503030403020204" pitchFamily="34" charset="0"/>
              </a:rPr>
              <a:t>(69) </a:t>
            </a:r>
            <a:r>
              <a:rPr lang="en-US" sz="1800" i="0" dirty="0">
                <a:solidFill>
                  <a:srgbClr val="003B4A"/>
                </a:solidFill>
                <a:effectLst/>
                <a:latin typeface="Ringside Regular A"/>
              </a:rPr>
              <a:t>Hydrogen: Future of Clean Energy or a False Solution? </a:t>
            </a:r>
            <a:r>
              <a:rPr lang="en-US" sz="1800" b="0" u="none" dirty="0">
                <a:solidFill>
                  <a:srgbClr val="508142"/>
                </a:solidFill>
                <a:effectLst/>
                <a:hlinkClick r:id="rId5"/>
              </a:rPr>
              <a:t>Cara Bottorff</a:t>
            </a:r>
            <a:r>
              <a:rPr lang="en-US" sz="1800" b="0" dirty="0">
                <a:solidFill>
                  <a:srgbClr val="54666F"/>
                </a:solidFill>
                <a:effectLst/>
              </a:rPr>
              <a:t> January, 2022 </a:t>
            </a:r>
            <a:r>
              <a:rPr lang="en-US" sz="1800" i="0" dirty="0">
                <a:solidFill>
                  <a:srgbClr val="393B3E"/>
                </a:solidFill>
                <a:effectLst/>
                <a:latin typeface="Ringside Regular A"/>
              </a:rPr>
              <a:t>Sierra Club</a:t>
            </a:r>
            <a:endParaRPr lang="en-US" dirty="0">
              <a:solidFill>
                <a:srgbClr val="404040"/>
              </a:solidFill>
              <a:latin typeface="Source Sans Pro" panose="020B0503030403020204" pitchFamily="34" charset="0"/>
            </a:endParaRPr>
          </a:p>
        </p:txBody>
      </p:sp>
      <p:sp>
        <p:nvSpPr>
          <p:cNvPr id="9" name="תיבת טקסט 8">
            <a:extLst>
              <a:ext uri="{FF2B5EF4-FFF2-40B4-BE49-F238E27FC236}">
                <a16:creationId xmlns:a16="http://schemas.microsoft.com/office/drawing/2014/main" id="{409E9EB4-F9DD-811E-B1B2-E0727F62D3B0}"/>
              </a:ext>
            </a:extLst>
          </p:cNvPr>
          <p:cNvSpPr txBox="1"/>
          <p:nvPr/>
        </p:nvSpPr>
        <p:spPr>
          <a:xfrm>
            <a:off x="159844" y="1690501"/>
            <a:ext cx="1154571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dirty="0">
                <a:solidFill>
                  <a:srgbClr val="404040"/>
                </a:solidFill>
                <a:latin typeface="Source Sans Pro" panose="020B0503030403020204" pitchFamily="34" charset="0"/>
              </a:rPr>
              <a:t>(70) </a:t>
            </a:r>
            <a:r>
              <a:rPr lang="en-US" dirty="0"/>
              <a:t>DOE Hydrogen and Fuel Cells Program  9013.  Energy requirements for hydrogen gas compression and liquefaction as</a:t>
            </a:r>
          </a:p>
          <a:p>
            <a:pPr algn="l"/>
            <a:r>
              <a:rPr lang="en-US" dirty="0"/>
              <a:t>        related to vehicle storage needs. 2009</a:t>
            </a:r>
            <a:endParaRPr lang="en-US" dirty="0">
              <a:solidFill>
                <a:srgbClr val="404040"/>
              </a:solidFill>
              <a:latin typeface="Source Sans Pro" panose="020B0503030403020204" pitchFamily="34" charset="0"/>
            </a:endParaRPr>
          </a:p>
        </p:txBody>
      </p:sp>
      <p:sp>
        <p:nvSpPr>
          <p:cNvPr id="10" name="תיבת טקסט 9">
            <a:extLst>
              <a:ext uri="{FF2B5EF4-FFF2-40B4-BE49-F238E27FC236}">
                <a16:creationId xmlns:a16="http://schemas.microsoft.com/office/drawing/2014/main" id="{ED311542-3F79-6BE0-5A49-3B1A2557AB6B}"/>
              </a:ext>
            </a:extLst>
          </p:cNvPr>
          <p:cNvSpPr txBox="1"/>
          <p:nvPr/>
        </p:nvSpPr>
        <p:spPr>
          <a:xfrm>
            <a:off x="160657" y="2247557"/>
            <a:ext cx="906779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dirty="0">
                <a:solidFill>
                  <a:srgbClr val="404040"/>
                </a:solidFill>
                <a:latin typeface="Source Sans Pro" panose="020B0503030403020204" pitchFamily="34" charset="0"/>
              </a:rPr>
              <a:t>(71) </a:t>
            </a:r>
            <a:r>
              <a:rPr lang="en-US" dirty="0"/>
              <a:t>EXPLOSIVE BLAST </a:t>
            </a:r>
            <a:r>
              <a:rPr lang="en-US" dirty="0">
                <a:solidFill>
                  <a:srgbClr val="404040"/>
                </a:solidFill>
                <a:latin typeface="Source Sans Pro" panose="020B0503030403020204" pitchFamily="34" charset="0"/>
              </a:rPr>
              <a:t>  </a:t>
            </a:r>
            <a:r>
              <a:rPr lang="en-US" dirty="0">
                <a:hlinkClick r:id="rId6"/>
              </a:rPr>
              <a:t>https://www.fema.gov/pdf/plan/prevent/rms/426/fema426_ch4.pdf</a:t>
            </a:r>
            <a:endParaRPr lang="en-US" dirty="0"/>
          </a:p>
        </p:txBody>
      </p:sp>
      <p:sp>
        <p:nvSpPr>
          <p:cNvPr id="11" name="תיבת טקסט 10">
            <a:extLst>
              <a:ext uri="{FF2B5EF4-FFF2-40B4-BE49-F238E27FC236}">
                <a16:creationId xmlns:a16="http://schemas.microsoft.com/office/drawing/2014/main" id="{CC08F213-4343-FEC4-B0E4-8C1ABED10A92}"/>
              </a:ext>
            </a:extLst>
          </p:cNvPr>
          <p:cNvSpPr txBox="1"/>
          <p:nvPr/>
        </p:nvSpPr>
        <p:spPr>
          <a:xfrm>
            <a:off x="164943" y="2571202"/>
            <a:ext cx="1156376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en-US" dirty="0">
                <a:solidFill>
                  <a:srgbClr val="404040"/>
                </a:solidFill>
                <a:latin typeface="Source Sans Pro" panose="020B0503030403020204" pitchFamily="34" charset="0"/>
              </a:rPr>
              <a:t>(72) </a:t>
            </a:r>
            <a:r>
              <a:rPr lang="en-US" sz="1800" i="0" dirty="0">
                <a:solidFill>
                  <a:srgbClr val="000000"/>
                </a:solidFill>
                <a:effectLst/>
                <a:latin typeface="aktiv-grotesk-std"/>
              </a:rPr>
              <a:t>Phinergy CEO on aluminum-air batteries and 1,000-mile range-extended </a:t>
            </a:r>
            <a:r>
              <a:rPr lang="en-US" sz="1800" i="0" dirty="0" err="1">
                <a:solidFill>
                  <a:srgbClr val="000000"/>
                </a:solidFill>
                <a:effectLst/>
                <a:latin typeface="aktiv-grotesk-std"/>
              </a:rPr>
              <a:t>Evs</a:t>
            </a:r>
            <a:r>
              <a:rPr lang="en-US" sz="1800" i="0" dirty="0">
                <a:solidFill>
                  <a:srgbClr val="000000"/>
                </a:solidFill>
                <a:effectLst/>
                <a:latin typeface="aktiv-grotesk-std"/>
              </a:rPr>
              <a:t>, 2014  by </a:t>
            </a:r>
            <a:r>
              <a:rPr lang="en-US" sz="1800" i="0" u="sng" dirty="0" err="1">
                <a:solidFill>
                  <a:srgbClr val="DA1028"/>
                </a:solidFill>
                <a:effectLst/>
                <a:latin typeface="aktiv-grotesk-std"/>
                <a:hlinkClick r:id="rId7" tooltip="Posts by Markkus Rovito"/>
              </a:rPr>
              <a:t>Markkus</a:t>
            </a:r>
            <a:r>
              <a:rPr lang="en-US" sz="1800" i="0" u="sng" dirty="0">
                <a:solidFill>
                  <a:srgbClr val="DA1028"/>
                </a:solidFill>
                <a:effectLst/>
                <a:latin typeface="aktiv-grotesk-std"/>
                <a:hlinkClick r:id="rId7" tooltip="Posts by Markkus Rovito"/>
              </a:rPr>
              <a:t> </a:t>
            </a:r>
            <a:r>
              <a:rPr lang="en-US" sz="1800" i="0" u="sng" dirty="0" err="1">
                <a:solidFill>
                  <a:srgbClr val="DA1028"/>
                </a:solidFill>
                <a:effectLst/>
                <a:latin typeface="aktiv-grotesk-std"/>
                <a:hlinkClick r:id="rId7" tooltip="Posts by Markkus Rovito"/>
              </a:rPr>
              <a:t>Rovito</a:t>
            </a:r>
            <a:r>
              <a:rPr lang="en-US" sz="1800" i="0" u="sng" dirty="0">
                <a:solidFill>
                  <a:srgbClr val="DA1028"/>
                </a:solidFill>
                <a:effectLst/>
                <a:latin typeface="aktiv-grotesk-std"/>
              </a:rPr>
              <a:t>. </a:t>
            </a:r>
            <a:r>
              <a:rPr lang="en-US" sz="1800" i="0" u="sng" dirty="0">
                <a:effectLst/>
                <a:latin typeface="aktiv-grotesk-std"/>
              </a:rPr>
              <a:t>(</a:t>
            </a:r>
            <a:r>
              <a:rPr lang="en-US" sz="1800" i="0" dirty="0">
                <a:solidFill>
                  <a:srgbClr val="000000"/>
                </a:solidFill>
                <a:effectLst/>
                <a:latin typeface="aktiv-grotesk-std"/>
              </a:rPr>
              <a:t>Aviv </a:t>
            </a:r>
            <a:r>
              <a:rPr lang="en-US" sz="1800" i="0" dirty="0" err="1">
                <a:solidFill>
                  <a:srgbClr val="000000"/>
                </a:solidFill>
                <a:effectLst/>
                <a:latin typeface="aktiv-grotesk-std"/>
              </a:rPr>
              <a:t>Tzidon</a:t>
            </a:r>
            <a:r>
              <a:rPr lang="en-US" sz="1800" i="0" dirty="0">
                <a:solidFill>
                  <a:srgbClr val="000000"/>
                </a:solidFill>
                <a:effectLst/>
                <a:latin typeface="aktiv-grotesk-std"/>
              </a:rPr>
              <a:t>)</a:t>
            </a:r>
          </a:p>
        </p:txBody>
      </p:sp>
      <p:sp>
        <p:nvSpPr>
          <p:cNvPr id="12" name="תיבת טקסט 11">
            <a:extLst>
              <a:ext uri="{FF2B5EF4-FFF2-40B4-BE49-F238E27FC236}">
                <a16:creationId xmlns:a16="http://schemas.microsoft.com/office/drawing/2014/main" id="{9063C786-92D2-FB38-7511-3794FEC4F762}"/>
              </a:ext>
            </a:extLst>
          </p:cNvPr>
          <p:cNvSpPr txBox="1"/>
          <p:nvPr/>
        </p:nvSpPr>
        <p:spPr>
          <a:xfrm>
            <a:off x="190025" y="3244456"/>
            <a:ext cx="1156376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en-US" dirty="0">
                <a:effectLst/>
              </a:rPr>
              <a:t>(74) </a:t>
            </a:r>
            <a:r>
              <a:rPr lang="en-US" u="none" strike="noStrike" dirty="0">
                <a:solidFill>
                  <a:srgbClr val="3366CC"/>
                </a:solidFill>
                <a:effectLst/>
                <a:hlinkClick r:id="rId8" tooltip="Specific energy"/>
              </a:rPr>
              <a:t>https://en.wikipedia.org/wiki/Aluminium%E2%80%93air_batterySpecific energy </a:t>
            </a:r>
            <a:r>
              <a:rPr lang="en-US" u="none" strike="noStrike" dirty="0">
                <a:solidFill>
                  <a:srgbClr val="3366CC"/>
                </a:solidFill>
                <a:effectLst/>
              </a:rPr>
              <a:t>Al/air </a:t>
            </a:r>
            <a:r>
              <a:rPr lang="en-US" dirty="0">
                <a:effectLst/>
              </a:rPr>
              <a:t>1300 </a:t>
            </a:r>
            <a:r>
              <a:rPr lang="en-US" u="none" strike="noStrike" dirty="0" err="1">
                <a:solidFill>
                  <a:srgbClr val="3366CC"/>
                </a:solidFill>
                <a:effectLst/>
                <a:hlinkClick r:id="rId9" tooltip="Watt hour"/>
              </a:rPr>
              <a:t>W·h</a:t>
            </a:r>
            <a:r>
              <a:rPr lang="en-US" dirty="0">
                <a:effectLst/>
              </a:rPr>
              <a:t>/k</a:t>
            </a:r>
          </a:p>
        </p:txBody>
      </p:sp>
      <p:sp>
        <p:nvSpPr>
          <p:cNvPr id="14" name="תיבת טקסט 13">
            <a:extLst>
              <a:ext uri="{FF2B5EF4-FFF2-40B4-BE49-F238E27FC236}">
                <a16:creationId xmlns:a16="http://schemas.microsoft.com/office/drawing/2014/main" id="{99F893CD-BC7F-3E7F-FBED-4C2C7960A8B9}"/>
              </a:ext>
            </a:extLst>
          </p:cNvPr>
          <p:cNvSpPr txBox="1"/>
          <p:nvPr/>
        </p:nvSpPr>
        <p:spPr>
          <a:xfrm>
            <a:off x="166870" y="2897216"/>
            <a:ext cx="1156376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en-US" dirty="0">
                <a:solidFill>
                  <a:srgbClr val="404040"/>
                </a:solidFill>
                <a:latin typeface="Source Sans Pro" panose="020B0503030403020204" pitchFamily="34" charset="0"/>
              </a:rPr>
              <a:t>(73)</a:t>
            </a:r>
            <a:r>
              <a:rPr lang="en-US" dirty="0">
                <a:hlinkClick r:id="rId2"/>
              </a:rPr>
              <a:t> https://en.wikipedia.org/wiki/Lithium-ion_battery</a:t>
            </a:r>
            <a:r>
              <a:rPr lang="en-US" dirty="0"/>
              <a:t>  </a:t>
            </a:r>
            <a:r>
              <a:rPr lang="en-US" dirty="0">
                <a:effectLst/>
              </a:rPr>
              <a:t>Graphite negative anode Tesla 260 </a:t>
            </a:r>
            <a:r>
              <a:rPr lang="en-US" dirty="0" err="1">
                <a:effectLst/>
              </a:rPr>
              <a:t>Wh</a:t>
            </a:r>
            <a:r>
              <a:rPr lang="en-US" dirty="0">
                <a:effectLst/>
              </a:rPr>
              <a:t>/kg</a:t>
            </a:r>
            <a:endParaRPr lang="en-US" sz="1800" i="0" dirty="0">
              <a:solidFill>
                <a:srgbClr val="000000"/>
              </a:solidFill>
              <a:effectLst/>
              <a:latin typeface="aktiv-grotesk-std"/>
            </a:endParaRPr>
          </a:p>
        </p:txBody>
      </p:sp>
      <p:sp>
        <p:nvSpPr>
          <p:cNvPr id="13" name="תיבת טקסט 12">
            <a:extLst>
              <a:ext uri="{FF2B5EF4-FFF2-40B4-BE49-F238E27FC236}">
                <a16:creationId xmlns:a16="http://schemas.microsoft.com/office/drawing/2014/main" id="{86EF27D3-13A6-E43E-8CB9-8A0897080C60}"/>
              </a:ext>
            </a:extLst>
          </p:cNvPr>
          <p:cNvSpPr txBox="1"/>
          <p:nvPr/>
        </p:nvSpPr>
        <p:spPr>
          <a:xfrm>
            <a:off x="181652" y="3537523"/>
            <a:ext cx="1157213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ase"/>
            <a:r>
              <a:rPr lang="en-US" sz="1600" dirty="0">
                <a:effectLst/>
              </a:rPr>
              <a:t>(75) </a:t>
            </a:r>
            <a:r>
              <a:rPr lang="en-US" sz="1600" i="0" dirty="0">
                <a:solidFill>
                  <a:srgbClr val="455F7C"/>
                </a:solidFill>
                <a:effectLst/>
                <a:latin typeface="Open Sans" panose="020B0606030504020204" pitchFamily="34" charset="0"/>
              </a:rPr>
              <a:t>Registered electric vehicles South Korea 2022, by type. </a:t>
            </a:r>
            <a:r>
              <a:rPr lang="en-US" sz="1600" b="0" i="0" u="sng" dirty="0">
                <a:solidFill>
                  <a:srgbClr val="0666E5"/>
                </a:solidFill>
                <a:effectLst/>
                <a:latin typeface="Open Sans" panose="020B0606030504020204" pitchFamily="34" charset="0"/>
                <a:hlinkClick r:id="rId10"/>
              </a:rPr>
              <a:t>Jang </a:t>
            </a:r>
            <a:r>
              <a:rPr lang="en-US" sz="1600" b="0" i="0" u="sng" dirty="0" err="1">
                <a:solidFill>
                  <a:srgbClr val="0666E5"/>
                </a:solidFill>
                <a:effectLst/>
                <a:latin typeface="Open Sans" panose="020B0606030504020204" pitchFamily="34" charset="0"/>
                <a:hlinkClick r:id="rId10"/>
              </a:rPr>
              <a:t>Seob</a:t>
            </a:r>
            <a:r>
              <a:rPr lang="en-US" sz="1600" b="0" i="0" u="sng" dirty="0">
                <a:solidFill>
                  <a:srgbClr val="0666E5"/>
                </a:solidFill>
                <a:effectLst/>
                <a:latin typeface="Open Sans" panose="020B0606030504020204" pitchFamily="34" charset="0"/>
                <a:hlinkClick r:id="rId10"/>
              </a:rPr>
              <a:t> Yoon</a:t>
            </a:r>
            <a:r>
              <a:rPr lang="en-US" sz="1600" b="0" i="0" dirty="0">
                <a:solidFill>
                  <a:srgbClr val="455F7C"/>
                </a:solidFill>
                <a:effectLst/>
                <a:latin typeface="Open Sans" panose="020B0606030504020204" pitchFamily="34" charset="0"/>
              </a:rPr>
              <a:t>, 2023 </a:t>
            </a:r>
          </a:p>
        </p:txBody>
      </p:sp>
      <p:sp>
        <p:nvSpPr>
          <p:cNvPr id="15" name="תיבת טקסט 14">
            <a:extLst>
              <a:ext uri="{FF2B5EF4-FFF2-40B4-BE49-F238E27FC236}">
                <a16:creationId xmlns:a16="http://schemas.microsoft.com/office/drawing/2014/main" id="{10BED03C-C129-B35C-E623-79B86B29ABDB}"/>
              </a:ext>
            </a:extLst>
          </p:cNvPr>
          <p:cNvSpPr txBox="1"/>
          <p:nvPr/>
        </p:nvSpPr>
        <p:spPr>
          <a:xfrm>
            <a:off x="183332" y="3900945"/>
            <a:ext cx="11563761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en-US" sz="1700" dirty="0">
                <a:effectLst/>
              </a:rPr>
              <a:t>(76) </a:t>
            </a:r>
            <a:r>
              <a:rPr lang="en-US" sz="1700" i="0" dirty="0">
                <a:effectLst/>
                <a:latin typeface="Open Sans" panose="020B0606030504020204" pitchFamily="34" charset="0"/>
              </a:rPr>
              <a:t>Total number of hydrogen vehicles registered in South Korea from 2015 to 2022. . </a:t>
            </a:r>
            <a:r>
              <a:rPr lang="en-US" sz="1700" b="0" i="0" u="sng" dirty="0">
                <a:effectLst/>
                <a:latin typeface="Open Sans" panose="020B0606030504020204" pitchFamily="34" charset="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Jang </a:t>
            </a:r>
            <a:r>
              <a:rPr lang="en-US" sz="1700" b="0" i="0" u="sng" dirty="0" err="1">
                <a:effectLst/>
                <a:latin typeface="Open Sans" panose="020B0606030504020204" pitchFamily="34" charset="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Seob</a:t>
            </a:r>
            <a:r>
              <a:rPr lang="en-US" sz="1700" b="0" i="0" u="sng" dirty="0">
                <a:effectLst/>
                <a:latin typeface="Open Sans" panose="020B0606030504020204" pitchFamily="34" charset="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Yoon</a:t>
            </a:r>
            <a:r>
              <a:rPr lang="en-US" sz="1700" b="0" i="0" dirty="0">
                <a:effectLst/>
                <a:latin typeface="Open Sans" panose="020B0606030504020204" pitchFamily="34" charset="0"/>
              </a:rPr>
              <a:t>, 2023</a:t>
            </a:r>
            <a:r>
              <a:rPr lang="en-US" sz="1700" i="0" dirty="0">
                <a:effectLst/>
                <a:latin typeface="Open Sans" panose="020B0606030504020204" pitchFamily="34" charset="0"/>
              </a:rPr>
              <a:t> </a:t>
            </a:r>
            <a:endParaRPr lang="en-US" sz="1700" dirty="0">
              <a:effectLst/>
            </a:endParaRPr>
          </a:p>
        </p:txBody>
      </p:sp>
      <p:sp>
        <p:nvSpPr>
          <p:cNvPr id="21" name="Rectangle 7">
            <a:extLst>
              <a:ext uri="{FF2B5EF4-FFF2-40B4-BE49-F238E27FC236}">
                <a16:creationId xmlns:a16="http://schemas.microsoft.com/office/drawing/2014/main" id="{79E74474-B66E-2B1E-16EC-9B7EACB769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7799" y="4215978"/>
            <a:ext cx="11811001" cy="36932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vert="horz" wrap="square" lIns="0" tIns="114264" rIns="0" bIns="0" numCol="1" anchor="ctr" anchorCtr="0" compatLnSpc="1">
            <a:prstTxWarp prst="textNoShape">
              <a:avLst/>
            </a:prstTxWarp>
            <a:sp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he-IL" sz="1600" u="sng" dirty="0">
                <a:cs typeface="Arial" panose="020B0604020202020204" pitchFamily="34" charset="0"/>
              </a:rPr>
              <a:t> </a:t>
            </a:r>
            <a:r>
              <a:rPr lang="en-US" altLang="he-IL" sz="1600" dirty="0">
                <a:cs typeface="Arial" panose="020B0604020202020204" pitchFamily="34" charset="0"/>
              </a:rPr>
              <a:t>(77) </a:t>
            </a:r>
            <a:r>
              <a:rPr lang="en-US" sz="1600" i="0" dirty="0">
                <a:effectLst/>
                <a:latin typeface="Arial" panose="020B0604020202020204" pitchFamily="34" charset="0"/>
              </a:rPr>
              <a:t>California Transportation Data for Alternative Fuels and Vehicles. </a:t>
            </a:r>
            <a:r>
              <a:rPr lang="en-US" sz="1600" i="0" u="none" strike="noStrike" dirty="0">
                <a:effectLst/>
                <a:latin typeface="Arial" panose="020B060402020202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Alternative Fuels Data Center</a:t>
            </a:r>
            <a:r>
              <a:rPr lang="en-US" sz="1600" dirty="0"/>
              <a:t>/ </a:t>
            </a:r>
            <a:r>
              <a:rPr lang="en-US" sz="1600" i="0" dirty="0">
                <a:effectLst/>
                <a:latin typeface="Arial" panose="020B0604020202020204" pitchFamily="34" charset="0"/>
              </a:rPr>
              <a:t>Vehicles Registered in 2022</a:t>
            </a:r>
          </a:p>
        </p:txBody>
      </p:sp>
      <p:sp>
        <p:nvSpPr>
          <p:cNvPr id="22" name="Rectangle 9">
            <a:extLst>
              <a:ext uri="{FF2B5EF4-FFF2-40B4-BE49-F238E27FC236}">
                <a16:creationId xmlns:a16="http://schemas.microsoft.com/office/drawing/2014/main" id="{352C83F4-AECC-9637-9405-B499AA7D4E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2700"/>
            <a:ext cx="12192000" cy="0"/>
          </a:xfrm>
          <a:prstGeom prst="rect">
            <a:avLst/>
          </a:prstGeom>
          <a:solidFill>
            <a:srgbClr val="20212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he-IL" altLang="he-IL" sz="1800" b="0" i="0" u="none" strike="noStrike" cap="none" normalizeH="0" baseline="0">
                <a:ln>
                  <a:noFill/>
                </a:ln>
                <a:solidFill>
                  <a:srgbClr val="BDC1C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endParaRPr kumimoji="0" lang="he-IL" altLang="he-I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3" name="Rectangle 7">
            <a:extLst>
              <a:ext uri="{FF2B5EF4-FFF2-40B4-BE49-F238E27FC236}">
                <a16:creationId xmlns:a16="http://schemas.microsoft.com/office/drawing/2014/main" id="{DD491DB5-12FF-A4A2-E4FE-26CA5539DA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5292" y="11168149"/>
            <a:ext cx="10652408" cy="36160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vert="horz" wrap="square" lIns="0" tIns="114264" rIns="0" bIns="0" numCol="1" anchor="ctr" anchorCtr="0" compatLnSpc="1">
            <a:prstTxWarp prst="textNoShape">
              <a:avLst/>
            </a:prstTxWarp>
            <a:sp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he-IL" altLang="he-IL" sz="1600" u="sng" dirty="0">
                <a:cs typeface="Arial" panose="020B0604020202020204" pitchFamily="34" charset="0"/>
              </a:rPr>
              <a:t> </a:t>
            </a:r>
            <a:r>
              <a:rPr lang="en-US" altLang="he-IL" sz="1600" u="sng" dirty="0">
                <a:cs typeface="Arial" panose="020B0604020202020204" pitchFamily="34" charset="0"/>
              </a:rPr>
              <a:t>(78) </a:t>
            </a:r>
            <a:endParaRPr lang="he-IL" altLang="he-IL" dirty="0">
              <a:hlinkClick r:id="rId1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24" name="Rectangle 10">
            <a:extLst>
              <a:ext uri="{FF2B5EF4-FFF2-40B4-BE49-F238E27FC236}">
                <a16:creationId xmlns:a16="http://schemas.microsoft.com/office/drawing/2014/main" id="{962C09C2-D0CA-98FE-17AF-9D21735714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" y="4582373"/>
            <a:ext cx="11671300" cy="62705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vert="horz" wrap="square" lIns="0" tIns="114264" rIns="0" bIns="19044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he-IL" sz="1600" b="0" i="0" u="sng" strike="noStrike" cap="none" normalizeH="0" baseline="0" dirty="0">
                <a:ln>
                  <a:noFill/>
                </a:ln>
                <a:solidFill>
                  <a:srgbClr val="8AB4F8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13"/>
              </a:rPr>
              <a:t>(78) </a:t>
            </a:r>
            <a:r>
              <a:rPr kumimoji="0" lang="he-IL" altLang="he-IL" sz="1600" b="0" i="0" u="sng" strike="noStrike" cap="none" normalizeH="0" baseline="0" dirty="0" err="1">
                <a:ln>
                  <a:noFill/>
                </a:ln>
                <a:solidFill>
                  <a:srgbClr val="8AB4F8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13"/>
              </a:rPr>
              <a:t>Number</a:t>
            </a:r>
            <a:r>
              <a:rPr kumimoji="0" lang="he-IL" altLang="he-IL" sz="1600" b="0" i="0" u="sng" strike="noStrike" cap="none" normalizeH="0" baseline="0" dirty="0">
                <a:ln>
                  <a:noFill/>
                </a:ln>
                <a:solidFill>
                  <a:srgbClr val="8AB4F8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13"/>
              </a:rPr>
              <a:t> </a:t>
            </a:r>
            <a:r>
              <a:rPr kumimoji="0" lang="he-IL" altLang="he-IL" sz="1600" b="0" i="0" u="sng" strike="noStrike" cap="none" normalizeH="0" baseline="0" dirty="0" err="1">
                <a:ln>
                  <a:noFill/>
                </a:ln>
                <a:solidFill>
                  <a:srgbClr val="8AB4F8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13"/>
              </a:rPr>
              <a:t>of</a:t>
            </a:r>
            <a:r>
              <a:rPr kumimoji="0" lang="he-IL" altLang="he-IL" sz="1600" b="0" i="0" u="sng" strike="noStrike" cap="none" normalizeH="0" baseline="0" dirty="0">
                <a:ln>
                  <a:noFill/>
                </a:ln>
                <a:solidFill>
                  <a:srgbClr val="8AB4F8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13"/>
              </a:rPr>
              <a:t> </a:t>
            </a:r>
            <a:r>
              <a:rPr kumimoji="0" lang="he-IL" altLang="he-IL" sz="1600" b="0" i="0" u="sng" strike="noStrike" cap="none" normalizeH="0" baseline="0" dirty="0" err="1">
                <a:ln>
                  <a:noFill/>
                </a:ln>
                <a:solidFill>
                  <a:srgbClr val="8AB4F8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13"/>
              </a:rPr>
              <a:t>battery</a:t>
            </a:r>
            <a:r>
              <a:rPr kumimoji="0" lang="he-IL" altLang="he-IL" sz="1600" b="0" i="0" u="sng" strike="noStrike" cap="none" normalizeH="0" baseline="0" dirty="0">
                <a:ln>
                  <a:noFill/>
                </a:ln>
                <a:solidFill>
                  <a:srgbClr val="8AB4F8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13"/>
              </a:rPr>
              <a:t> </a:t>
            </a:r>
            <a:r>
              <a:rPr kumimoji="0" lang="he-IL" altLang="he-IL" sz="1600" b="0" i="0" u="sng" strike="noStrike" cap="none" normalizeH="0" baseline="0" dirty="0" err="1">
                <a:ln>
                  <a:noFill/>
                </a:ln>
                <a:solidFill>
                  <a:srgbClr val="8AB4F8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13"/>
              </a:rPr>
              <a:t>electric</a:t>
            </a:r>
            <a:r>
              <a:rPr kumimoji="0" lang="he-IL" altLang="he-IL" sz="1600" b="0" i="0" u="sng" strike="noStrike" cap="none" normalizeH="0" baseline="0" dirty="0">
                <a:ln>
                  <a:noFill/>
                </a:ln>
                <a:solidFill>
                  <a:srgbClr val="8AB4F8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13"/>
              </a:rPr>
              <a:t> </a:t>
            </a:r>
            <a:r>
              <a:rPr kumimoji="0" lang="he-IL" altLang="he-IL" sz="1600" b="0" i="0" u="sng" strike="noStrike" cap="none" normalizeH="0" baseline="0" dirty="0" err="1">
                <a:ln>
                  <a:noFill/>
                </a:ln>
                <a:solidFill>
                  <a:srgbClr val="8AB4F8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13"/>
              </a:rPr>
              <a:t>cars</a:t>
            </a:r>
            <a:r>
              <a:rPr kumimoji="0" lang="he-IL" altLang="he-IL" sz="1600" b="0" i="0" u="sng" strike="noStrike" cap="none" normalizeH="0" baseline="0" dirty="0">
                <a:ln>
                  <a:noFill/>
                </a:ln>
                <a:solidFill>
                  <a:srgbClr val="8AB4F8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13"/>
              </a:rPr>
              <a:t> </a:t>
            </a:r>
            <a:r>
              <a:rPr kumimoji="0" lang="he-IL" altLang="he-IL" sz="1600" b="0" i="0" u="sng" strike="noStrike" cap="none" normalizeH="0" baseline="0" dirty="0" err="1">
                <a:ln>
                  <a:noFill/>
                </a:ln>
                <a:solidFill>
                  <a:srgbClr val="8AB4F8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13"/>
              </a:rPr>
              <a:t>in</a:t>
            </a:r>
            <a:r>
              <a:rPr kumimoji="0" lang="he-IL" altLang="he-IL" sz="1600" b="0" i="0" u="sng" strike="noStrike" cap="none" normalizeH="0" baseline="0" dirty="0">
                <a:ln>
                  <a:noFill/>
                </a:ln>
                <a:solidFill>
                  <a:srgbClr val="8AB4F8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13"/>
              </a:rPr>
              <a:t> </a:t>
            </a:r>
            <a:r>
              <a:rPr kumimoji="0" lang="he-IL" altLang="he-IL" sz="1600" b="0" i="0" u="sng" strike="noStrike" cap="none" normalizeH="0" baseline="0" dirty="0" err="1">
                <a:ln>
                  <a:noFill/>
                </a:ln>
                <a:solidFill>
                  <a:srgbClr val="8AB4F8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13"/>
              </a:rPr>
              <a:t>use</a:t>
            </a:r>
            <a:r>
              <a:rPr kumimoji="0" lang="he-IL" altLang="he-IL" sz="1600" b="0" i="0" u="sng" strike="noStrike" cap="none" normalizeH="0" baseline="0" dirty="0">
                <a:ln>
                  <a:noFill/>
                </a:ln>
                <a:solidFill>
                  <a:srgbClr val="8AB4F8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13"/>
              </a:rPr>
              <a:t> </a:t>
            </a:r>
            <a:r>
              <a:rPr kumimoji="0" lang="he-IL" altLang="he-IL" sz="1600" b="0" i="0" u="sng" strike="noStrike" cap="none" normalizeH="0" baseline="0" dirty="0" err="1">
                <a:ln>
                  <a:noFill/>
                </a:ln>
                <a:solidFill>
                  <a:srgbClr val="8AB4F8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13"/>
              </a:rPr>
              <a:t>in</a:t>
            </a:r>
            <a:r>
              <a:rPr kumimoji="0" lang="he-IL" altLang="he-IL" sz="1600" b="0" i="0" u="sng" strike="noStrike" cap="none" normalizeH="0" baseline="0" dirty="0">
                <a:ln>
                  <a:noFill/>
                </a:ln>
                <a:solidFill>
                  <a:srgbClr val="8AB4F8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13"/>
              </a:rPr>
              <a:t> </a:t>
            </a:r>
            <a:r>
              <a:rPr kumimoji="0" lang="he-IL" altLang="he-IL" sz="1600" b="0" i="0" u="sng" strike="noStrike" cap="none" normalizeH="0" baseline="0" dirty="0" err="1">
                <a:ln>
                  <a:noFill/>
                </a:ln>
                <a:solidFill>
                  <a:srgbClr val="8AB4F8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13"/>
              </a:rPr>
              <a:t>Japan</a:t>
            </a:r>
            <a:r>
              <a:rPr kumimoji="0" lang="he-IL" altLang="he-IL" sz="1600" b="0" i="0" u="sng" strike="noStrike" cap="none" normalizeH="0" baseline="0" dirty="0">
                <a:ln>
                  <a:noFill/>
                </a:ln>
                <a:solidFill>
                  <a:srgbClr val="8AB4F8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13"/>
              </a:rPr>
              <a:t> 2014-2023 </a:t>
            </a:r>
            <a:r>
              <a:rPr kumimoji="0" lang="en-US" altLang="he-IL" sz="1600" b="0" i="0" u="sng" strike="noStrike" cap="none" normalizeH="0" baseline="0" dirty="0">
                <a:ln>
                  <a:noFill/>
                </a:ln>
                <a:solidFill>
                  <a:srgbClr val="8AB4F8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13"/>
              </a:rPr>
              <a:t> s</a:t>
            </a:r>
            <a:r>
              <a:rPr kumimoji="0" lang="he-IL" altLang="he-IL" sz="1600" b="0" i="0" u="sng" strike="noStrike" cap="none" normalizeH="0" baseline="0" dirty="0" err="1">
                <a:ln>
                  <a:noFill/>
                </a:ln>
                <a:solidFill>
                  <a:srgbClr val="DADCE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13"/>
              </a:rPr>
              <a:t>tatista</a:t>
            </a:r>
            <a:r>
              <a:rPr kumimoji="0" lang="he-IL" altLang="he-IL" sz="1600" b="0" i="0" u="sng" strike="noStrike" cap="none" normalizeH="0" baseline="0" dirty="0">
                <a:ln>
                  <a:noFill/>
                </a:ln>
                <a:solidFill>
                  <a:srgbClr val="DADCE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13"/>
              </a:rPr>
              <a:t> </a:t>
            </a:r>
            <a:r>
              <a:rPr kumimoji="0" lang="en-US" altLang="he-IL" sz="1600" b="0" i="0" u="sng" strike="noStrike" cap="none" normalizeH="0" baseline="0" dirty="0">
                <a:ln>
                  <a:noFill/>
                </a:ln>
                <a:solidFill>
                  <a:srgbClr val="DADCE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13"/>
              </a:rPr>
              <a:t> </a:t>
            </a:r>
            <a:r>
              <a:rPr kumimoji="0" lang="he-IL" altLang="he-IL" sz="1600" b="0" i="0" u="sng" strike="noStrike" cap="none" normalizeH="0" baseline="0" dirty="0">
                <a:ln>
                  <a:noFill/>
                </a:ln>
                <a:solidFill>
                  <a:srgbClr val="BDC1C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13"/>
              </a:rPr>
              <a:t>https://www.statista.com › </a:t>
            </a:r>
            <a:r>
              <a:rPr kumimoji="0" lang="he-IL" altLang="he-IL" sz="1600" b="0" i="0" u="sng" strike="noStrike" cap="none" normalizeH="0" baseline="0" dirty="0" err="1">
                <a:ln>
                  <a:noFill/>
                </a:ln>
                <a:solidFill>
                  <a:srgbClr val="BDC1C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13"/>
              </a:rPr>
              <a:t>statistics</a:t>
            </a:r>
            <a:r>
              <a:rPr kumimoji="0" lang="he-IL" altLang="he-IL" sz="1600" b="0" i="0" u="sng" strike="noStrike" cap="none" normalizeH="0" baseline="0" dirty="0">
                <a:ln>
                  <a:noFill/>
                </a:ln>
                <a:solidFill>
                  <a:srgbClr val="BDC1C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13"/>
              </a:rPr>
              <a:t> › </a:t>
            </a:r>
            <a:r>
              <a:rPr kumimoji="0" lang="he-IL" altLang="he-IL" sz="1600" b="0" i="0" u="sng" strike="noStrike" cap="none" normalizeH="0" baseline="0" dirty="0" err="1">
                <a:ln>
                  <a:noFill/>
                </a:ln>
                <a:solidFill>
                  <a:srgbClr val="BDC1C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13"/>
              </a:rPr>
              <a:t>japan-battery-el</a:t>
            </a:r>
            <a:r>
              <a:rPr kumimoji="0" lang="he-IL" altLang="he-IL" sz="1600" b="0" i="0" u="sng" strike="noStrike" cap="none" normalizeH="0" baseline="0" dirty="0">
                <a:ln>
                  <a:noFill/>
                </a:ln>
                <a:solidFill>
                  <a:srgbClr val="BDC1C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13"/>
              </a:rPr>
              <a:t>...</a:t>
            </a:r>
            <a:endParaRPr kumimoji="0" lang="he-IL" altLang="he-IL" sz="1600" b="0" i="0" u="none" strike="noStrike" cap="none" normalizeH="0" baseline="0" dirty="0">
              <a:ln>
                <a:noFill/>
              </a:ln>
              <a:solidFill>
                <a:srgbClr val="BDC1C6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6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D1686E44-0B8F-5D68-4283-125D897B89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892800"/>
            <a:ext cx="3810000" cy="0"/>
          </a:xfrm>
          <a:prstGeom prst="rect">
            <a:avLst/>
          </a:prstGeom>
          <a:solidFill>
            <a:srgbClr val="20212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he-IL" altLang="he-IL" sz="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</a:br>
            <a:endParaRPr kumimoji="0" lang="he-IL" altLang="he-I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6" name="Rectangle 7">
            <a:extLst>
              <a:ext uri="{FF2B5EF4-FFF2-40B4-BE49-F238E27FC236}">
                <a16:creationId xmlns:a16="http://schemas.microsoft.com/office/drawing/2014/main" id="{69245358-2AB8-210B-BDB9-27E4CD41BE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399" y="4952717"/>
            <a:ext cx="11823701" cy="36160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vert="horz" wrap="square" lIns="0" tIns="114264" rIns="0" bIns="0" numCol="1" anchor="ctr" anchorCtr="0" compatLnSpc="1">
            <a:prstTxWarp prst="textNoShape">
              <a:avLst/>
            </a:prstTxWarp>
            <a:sp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fontAlgn="base"/>
            <a:r>
              <a:rPr lang="en-US" altLang="he-IL" sz="1600" dirty="0">
                <a:cs typeface="Arial" panose="020B0604020202020204" pitchFamily="34" charset="0"/>
              </a:rPr>
              <a:t> (79) </a:t>
            </a:r>
            <a:r>
              <a:rPr lang="en-US" sz="1600" i="0" dirty="0">
                <a:effectLst/>
                <a:latin typeface="Open Sans" panose="020B0606030504020204" pitchFamily="34" charset="0"/>
              </a:rPr>
              <a:t>Number of hydrogen vehicles in use in Japan 2015-2023. </a:t>
            </a:r>
            <a:r>
              <a:rPr lang="en-US" sz="1600" i="0" u="sng" dirty="0">
                <a:solidFill>
                  <a:srgbClr val="0563C1"/>
                </a:solidFill>
                <a:effectLst/>
                <a:latin typeface="Open Sans" panose="020B0606030504020204" pitchFamily="34" charset="0"/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Alexandru </a:t>
            </a:r>
            <a:r>
              <a:rPr lang="en-US" sz="1600" i="0" u="sng" dirty="0" err="1">
                <a:effectLst/>
                <a:latin typeface="Open Sans" panose="020B0606030504020204" pitchFamily="34" charset="0"/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Arba</a:t>
            </a:r>
            <a:r>
              <a:rPr lang="en-US" sz="1600" u="sng" dirty="0">
                <a:latin typeface="Open Sans" panose="020B0606030504020204" pitchFamily="34" charset="0"/>
              </a:rPr>
              <a:t>.</a:t>
            </a:r>
            <a:r>
              <a:rPr lang="en-US" sz="1600" i="0" dirty="0">
                <a:effectLst/>
                <a:latin typeface="Open Sans" panose="020B0606030504020204" pitchFamily="34" charset="0"/>
              </a:rPr>
              <a:t> 2023  </a:t>
            </a:r>
            <a:endParaRPr lang="en-US" sz="1600" i="0" dirty="0">
              <a:effectLst/>
              <a:latin typeface="Arial" panose="020B0604020202020204" pitchFamily="34" charset="0"/>
            </a:endParaRPr>
          </a:p>
        </p:txBody>
      </p:sp>
      <p:sp>
        <p:nvSpPr>
          <p:cNvPr id="28" name="תיבת טקסט 27">
            <a:extLst>
              <a:ext uri="{FF2B5EF4-FFF2-40B4-BE49-F238E27FC236}">
                <a16:creationId xmlns:a16="http://schemas.microsoft.com/office/drawing/2014/main" id="{42260EF1-C0F8-5A3E-08BD-A3F5882DAC5B}"/>
              </a:ext>
            </a:extLst>
          </p:cNvPr>
          <p:cNvSpPr txBox="1"/>
          <p:nvPr/>
        </p:nvSpPr>
        <p:spPr>
          <a:xfrm>
            <a:off x="113384" y="5347870"/>
            <a:ext cx="11977016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dirty="0"/>
              <a:t>(80) </a:t>
            </a:r>
            <a:r>
              <a:rPr lang="en-US" dirty="0">
                <a:hlinkClick r:id="rId15"/>
              </a:rPr>
              <a:t>https://www.euronews.com/green/2023/05/08/norway-germany-uk-which-european-countries-have-the-biggest-</a:t>
            </a:r>
            <a:r>
              <a:rPr lang="en-US" dirty="0"/>
              <a:t>share-of-electric-cars</a:t>
            </a:r>
            <a:endParaRPr lang="he-IL" dirty="0"/>
          </a:p>
        </p:txBody>
      </p:sp>
      <p:sp>
        <p:nvSpPr>
          <p:cNvPr id="29" name="תיבת טקסט 28">
            <a:extLst>
              <a:ext uri="{FF2B5EF4-FFF2-40B4-BE49-F238E27FC236}">
                <a16:creationId xmlns:a16="http://schemas.microsoft.com/office/drawing/2014/main" id="{919E5308-B5AA-6C9E-70E6-1F027FD45AFE}"/>
              </a:ext>
            </a:extLst>
          </p:cNvPr>
          <p:cNvSpPr txBox="1"/>
          <p:nvPr/>
        </p:nvSpPr>
        <p:spPr>
          <a:xfrm>
            <a:off x="107369" y="5930900"/>
            <a:ext cx="7169731" cy="369332"/>
          </a:xfrm>
          <a:prstGeom prst="rect">
            <a:avLst/>
          </a:prstGeom>
          <a:noFill/>
          <a:ln>
            <a:noFill/>
          </a:ln>
        </p:spPr>
        <p:txBody>
          <a:bodyPr wrap="square" rtlCol="1">
            <a:spAutoFit/>
          </a:bodyPr>
          <a:lstStyle/>
          <a:p>
            <a:pPr algn="l"/>
            <a:r>
              <a:rPr lang="en-US" i="0" dirty="0">
                <a:effectLst/>
                <a:latin typeface="+mj-lt"/>
              </a:rPr>
              <a:t>(81) 2023 Toyota Mirai 2023. https://www.kbb.com/toyota/mirai/</a:t>
            </a:r>
          </a:p>
        </p:txBody>
      </p:sp>
    </p:spTree>
    <p:extLst>
      <p:ext uri="{BB962C8B-B14F-4D97-AF65-F5344CB8AC3E}">
        <p14:creationId xmlns:p14="http://schemas.microsoft.com/office/powerpoint/2010/main" val="19770620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תחתונה 1">
            <a:extLst>
              <a:ext uri="{FF2B5EF4-FFF2-40B4-BE49-F238E27FC236}">
                <a16:creationId xmlns:a16="http://schemas.microsoft.com/office/drawing/2014/main" id="{92A51BBB-5FFA-114B-AC3E-0EC8DC2030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dirty="0"/>
              <a:t>פנחס שכנר. חסרונות בשימוש מימן</a:t>
            </a:r>
          </a:p>
        </p:txBody>
      </p:sp>
      <p:sp>
        <p:nvSpPr>
          <p:cNvPr id="3" name="מציין מיקום של מספר שקופית 2">
            <a:extLst>
              <a:ext uri="{FF2B5EF4-FFF2-40B4-BE49-F238E27FC236}">
                <a16:creationId xmlns:a16="http://schemas.microsoft.com/office/drawing/2014/main" id="{5969E2BC-6F07-A6CF-5FA3-7D919CD1EF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7B2D3-A8E1-4392-AEA3-16B2CE658653}" type="slidenum">
              <a:rPr lang="he-IL" smtClean="0"/>
              <a:pPr/>
              <a:t>15</a:t>
            </a:fld>
            <a:endParaRPr lang="he-IL" dirty="0"/>
          </a:p>
        </p:txBody>
      </p:sp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A653ABFB-0E31-529E-B085-063822CE559D}"/>
              </a:ext>
            </a:extLst>
          </p:cNvPr>
          <p:cNvSpPr txBox="1"/>
          <p:nvPr/>
        </p:nvSpPr>
        <p:spPr>
          <a:xfrm>
            <a:off x="21869" y="317500"/>
            <a:ext cx="7331431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dirty="0"/>
              <a:t>(82) https://www.edmunds.com/electric-car/articles/cheapest-electric-cars/</a:t>
            </a:r>
            <a:endParaRPr lang="he-IL" dirty="0"/>
          </a:p>
        </p:txBody>
      </p:sp>
      <p:sp>
        <p:nvSpPr>
          <p:cNvPr id="6" name="תיבת טקסט 5">
            <a:extLst>
              <a:ext uri="{FF2B5EF4-FFF2-40B4-BE49-F238E27FC236}">
                <a16:creationId xmlns:a16="http://schemas.microsoft.com/office/drawing/2014/main" id="{F8517B20-866A-6548-64E8-825DF76B8366}"/>
              </a:ext>
            </a:extLst>
          </p:cNvPr>
          <p:cNvSpPr txBox="1"/>
          <p:nvPr/>
        </p:nvSpPr>
        <p:spPr>
          <a:xfrm>
            <a:off x="85600" y="660400"/>
            <a:ext cx="8626599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(83)https://cleanvehiclerebate.org</a:t>
            </a:r>
            <a:r>
              <a:rPr lang="en-US" dirty="0"/>
              <a:t>. </a:t>
            </a:r>
            <a:r>
              <a:rPr lang="en-US" i="0" dirty="0">
                <a:effectLst/>
                <a:latin typeface="myriad-pro"/>
              </a:rPr>
              <a:t>Electric Vehicle Charging Overview, 2023</a:t>
            </a:r>
          </a:p>
        </p:txBody>
      </p:sp>
      <p:sp>
        <p:nvSpPr>
          <p:cNvPr id="13" name="תיבת טקסט 12">
            <a:extLst>
              <a:ext uri="{FF2B5EF4-FFF2-40B4-BE49-F238E27FC236}">
                <a16:creationId xmlns:a16="http://schemas.microsoft.com/office/drawing/2014/main" id="{B47DC831-859C-7E93-0149-FDEBA9C0C0D1}"/>
              </a:ext>
            </a:extLst>
          </p:cNvPr>
          <p:cNvSpPr txBox="1"/>
          <p:nvPr/>
        </p:nvSpPr>
        <p:spPr>
          <a:xfrm>
            <a:off x="111715" y="1028700"/>
            <a:ext cx="11525912" cy="64633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marL="342900" indent="-342900" algn="l" rtl="0">
              <a:buAutoNum type="arabicParenBoth" startAt="84"/>
            </a:pPr>
            <a:r>
              <a:rPr lang="en-US" i="0" dirty="0">
                <a:effectLst/>
                <a:latin typeface="Barlow Semi Condensed" panose="00000506000000000000" pitchFamily="2" charset="0"/>
              </a:rPr>
              <a:t> Hydrogeneinsight</a:t>
            </a:r>
            <a:r>
              <a:rPr lang="en-US" dirty="0">
                <a:latin typeface="Barlow Semi Condensed" panose="00000506000000000000" pitchFamily="2" charset="0"/>
              </a:rPr>
              <a:t>.</a:t>
            </a:r>
            <a:r>
              <a:rPr lang="en-US" i="0" dirty="0">
                <a:effectLst/>
                <a:latin typeface="Barlow Semi Condensed" panose="00000506000000000000" pitchFamily="2" charset="0"/>
              </a:rPr>
              <a:t>   ANALYSIS | It is now almost 14 times more expensive to drive a Toyota hydrogen car in California than a </a:t>
            </a:r>
          </a:p>
          <a:p>
            <a:pPr algn="l" rtl="0"/>
            <a:r>
              <a:rPr lang="en-US" dirty="0">
                <a:latin typeface="Barlow Semi Condensed" panose="00000506000000000000" pitchFamily="2" charset="0"/>
              </a:rPr>
              <a:t>        </a:t>
            </a:r>
            <a:r>
              <a:rPr lang="en-US" i="0" dirty="0">
                <a:effectLst/>
                <a:latin typeface="Barlow Semi Condensed" panose="00000506000000000000" pitchFamily="2" charset="0"/>
              </a:rPr>
              <a:t>comparable Tesla EV</a:t>
            </a:r>
          </a:p>
        </p:txBody>
      </p:sp>
      <p:sp>
        <p:nvSpPr>
          <p:cNvPr id="8" name="תיבת טקסט 7">
            <a:extLst>
              <a:ext uri="{FF2B5EF4-FFF2-40B4-BE49-F238E27FC236}">
                <a16:creationId xmlns:a16="http://schemas.microsoft.com/office/drawing/2014/main" id="{822BF501-F4C0-11BF-631D-E1954E3F4160}"/>
              </a:ext>
            </a:extLst>
          </p:cNvPr>
          <p:cNvSpPr txBox="1"/>
          <p:nvPr/>
        </p:nvSpPr>
        <p:spPr>
          <a:xfrm>
            <a:off x="37550" y="1719304"/>
            <a:ext cx="12161919" cy="1477328"/>
          </a:xfrm>
          <a:prstGeom prst="rect">
            <a:avLst/>
          </a:prstGeom>
          <a:solidFill>
            <a:schemeClr val="bg1"/>
          </a:solidFill>
        </p:spPr>
        <p:txBody>
          <a:bodyPr wrap="none" rtlCol="1">
            <a:spAutoFit/>
          </a:bodyPr>
          <a:lstStyle/>
          <a:p>
            <a:pPr algn="l"/>
            <a:r>
              <a:rPr lang="en-US" dirty="0"/>
              <a:t>(85) LECTURE. Sources of hydrogen ignition and prevention measures.  S. Tretsiakova-McNally 2016</a:t>
            </a:r>
          </a:p>
          <a:p>
            <a:pPr algn="l"/>
            <a:r>
              <a:rPr lang="en-US" dirty="0"/>
              <a:t>        </a:t>
            </a:r>
            <a:r>
              <a:rPr lang="en-US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hlinkClick r:id="rId3"/>
              </a:rPr>
              <a:t>http://www.hyresponse.eu/files/Lectures/Sources_of_hydrogen_ignition_notes.pdf</a:t>
            </a:r>
            <a:endParaRPr lang="en-US" b="0" i="0" dirty="0">
              <a:solidFill>
                <a:schemeClr val="tx1">
                  <a:lumMod val="95000"/>
                  <a:lumOff val="5000"/>
                </a:schemeClr>
              </a:solidFill>
              <a:effectLst/>
            </a:endParaRPr>
          </a:p>
          <a:p>
            <a:pPr algn="l"/>
            <a:r>
              <a:rPr lang="en-US" b="0" i="0" dirty="0">
                <a:solidFill>
                  <a:srgbClr val="2E2E2E"/>
                </a:solidFill>
                <a:effectLst/>
              </a:rPr>
              <a:t>(86) Hao Li et</a:t>
            </a:r>
            <a:r>
              <a:rPr lang="en-US" dirty="0">
                <a:solidFill>
                  <a:srgbClr val="2E2E2E"/>
                </a:solidFill>
              </a:rPr>
              <a:t> al. </a:t>
            </a:r>
            <a:r>
              <a:rPr lang="en-US" b="0" i="0" dirty="0">
                <a:solidFill>
                  <a:srgbClr val="2E2E2E"/>
                </a:solidFill>
                <a:effectLst/>
              </a:rPr>
              <a:t>Safety of hydrogen storage and transportation: An overview on mechanisms, techniques, and challenges.</a:t>
            </a:r>
            <a:r>
              <a:rPr lang="en-US" dirty="0"/>
              <a:t> 2022,</a:t>
            </a:r>
          </a:p>
          <a:p>
            <a:pPr algn="l"/>
            <a:r>
              <a:rPr lang="en-US" dirty="0"/>
              <a:t>       </a:t>
            </a:r>
            <a:r>
              <a:rPr lang="en-US" dirty="0">
                <a:hlinkClick r:id="rId4"/>
              </a:rPr>
              <a:t>https://www.sciencedirect.com/science/article/pii/S2352484722008332</a:t>
            </a:r>
            <a:endParaRPr lang="en-US" dirty="0"/>
          </a:p>
          <a:p>
            <a:pPr algn="l"/>
            <a:r>
              <a:rPr lang="en-US" dirty="0"/>
              <a:t>(87) MODULE 6: FUEL CELL ENGINE SAFETY. 2001. </a:t>
            </a:r>
            <a:r>
              <a:rPr lang="en-US" dirty="0">
                <a:hlinkClick r:id="rId5"/>
              </a:rPr>
              <a:t>https://www.energy.gov/sites/default/files/2014/03/f9/fcm06r0.pdf</a:t>
            </a:r>
            <a:endParaRPr lang="en-US" dirty="0"/>
          </a:p>
        </p:txBody>
      </p:sp>
      <p:sp>
        <p:nvSpPr>
          <p:cNvPr id="5" name="תיבת טקסט 4">
            <a:extLst>
              <a:ext uri="{FF2B5EF4-FFF2-40B4-BE49-F238E27FC236}">
                <a16:creationId xmlns:a16="http://schemas.microsoft.com/office/drawing/2014/main" id="{8901C371-1911-8C31-CF48-2F35F7233C7D}"/>
              </a:ext>
            </a:extLst>
          </p:cNvPr>
          <p:cNvSpPr txBox="1"/>
          <p:nvPr/>
        </p:nvSpPr>
        <p:spPr>
          <a:xfrm>
            <a:off x="22093" y="3200397"/>
            <a:ext cx="11499943" cy="64633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l"/>
            <a:r>
              <a:rPr lang="en-US" u="none" strike="noStrike" dirty="0">
                <a:effectLst/>
                <a:latin typeface="Ivar-Headline-Bold"/>
              </a:rPr>
              <a:t>(88) Solid-State Batteries Could Face “Production Hell” </a:t>
            </a:r>
            <a:r>
              <a:rPr lang="en-US" b="0" i="0" u="none" strike="noStrike" dirty="0">
                <a:solidFill>
                  <a:srgbClr val="595959"/>
                </a:solidFill>
                <a:effectLst/>
                <a:latin typeface="Ivar-Headline"/>
              </a:rPr>
              <a:t>Solid-electrolyte EV batteries present big promises, bigger hurdles</a:t>
            </a:r>
          </a:p>
          <a:p>
            <a:pPr algn="l" fontAlgn="b"/>
            <a:r>
              <a:rPr lang="en-US" b="0" i="0" u="sng" cap="all" dirty="0">
                <a:solidFill>
                  <a:srgbClr val="404040"/>
                </a:solidFill>
                <a:effectLst/>
                <a:latin typeface="Favorit-Mono"/>
                <a:hlinkClick r:id="rId6"/>
              </a:rPr>
              <a:t>         CHARLES J. MURRAY</a:t>
            </a:r>
            <a:r>
              <a:rPr lang="en-US" b="0" i="0" u="sng" cap="all" dirty="0">
                <a:solidFill>
                  <a:srgbClr val="404040"/>
                </a:solidFill>
                <a:effectLst/>
                <a:latin typeface="Favorit-Mono"/>
              </a:rPr>
              <a:t>, </a:t>
            </a:r>
            <a:r>
              <a:rPr lang="en-US" b="0" i="0" cap="all" dirty="0">
                <a:solidFill>
                  <a:srgbClr val="404040"/>
                </a:solidFill>
                <a:effectLst/>
                <a:latin typeface="Favorit-Mono"/>
              </a:rPr>
              <a:t>JAN 2024</a:t>
            </a:r>
          </a:p>
        </p:txBody>
      </p:sp>
      <p:sp>
        <p:nvSpPr>
          <p:cNvPr id="7" name="תיבת טקסט 6">
            <a:extLst>
              <a:ext uri="{FF2B5EF4-FFF2-40B4-BE49-F238E27FC236}">
                <a16:creationId xmlns:a16="http://schemas.microsoft.com/office/drawing/2014/main" id="{85DA7C6B-B1E4-8ABF-6E79-3CD6372D2459}"/>
              </a:ext>
            </a:extLst>
          </p:cNvPr>
          <p:cNvSpPr txBox="1"/>
          <p:nvPr/>
        </p:nvSpPr>
        <p:spPr>
          <a:xfrm>
            <a:off x="-40788" y="3820881"/>
            <a:ext cx="9170011" cy="64633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l" rtl="0" fontAlgn="base"/>
            <a:r>
              <a:rPr lang="en-US" i="0" dirty="0">
                <a:solidFill>
                  <a:srgbClr val="000000"/>
                </a:solidFill>
                <a:effectLst/>
                <a:latin typeface="Graphik"/>
              </a:rPr>
              <a:t>  (89) Over 26 million electric cars were on the road in 2022. </a:t>
            </a:r>
          </a:p>
          <a:p>
            <a:pPr algn="l" rtl="0" fontAlgn="base"/>
            <a:r>
              <a:rPr lang="en-US" i="0" dirty="0">
                <a:solidFill>
                  <a:srgbClr val="000000"/>
                </a:solidFill>
                <a:effectLst/>
                <a:latin typeface="Graphik"/>
              </a:rPr>
              <a:t>           https://www.iea.org/reports/global-ev-outlook-2023/trends-in-electric-light-duty-vehicles</a:t>
            </a:r>
          </a:p>
        </p:txBody>
      </p:sp>
    </p:spTree>
    <p:extLst>
      <p:ext uri="{BB962C8B-B14F-4D97-AF65-F5344CB8AC3E}">
        <p14:creationId xmlns:p14="http://schemas.microsoft.com/office/powerpoint/2010/main" val="247486846"/>
      </p:ext>
    </p:extLst>
  </p:cSld>
  <p:clrMapOvr>
    <a:masterClrMapping/>
  </p:clrMapOvr>
</p:sld>
</file>

<file path=ppt/theme/theme1.xml><?xml version="1.0" encoding="utf-8"?>
<a:theme xmlns:a="http://schemas.openxmlformats.org/drawingml/2006/main" name="1_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3302</TotalTime>
  <Words>2278</Words>
  <Application>Microsoft Office PowerPoint</Application>
  <PresentationFormat>מסך רחב</PresentationFormat>
  <Paragraphs>391</Paragraphs>
  <Slides>15</Slides>
  <Notes>4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30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15</vt:i4>
      </vt:variant>
    </vt:vector>
  </HeadingPairs>
  <TitlesOfParts>
    <vt:vector size="46" baseType="lpstr">
      <vt:lpstr>Abadi</vt:lpstr>
      <vt:lpstr>aktiv-grotesk-std</vt:lpstr>
      <vt:lpstr>Aptos</vt:lpstr>
      <vt:lpstr>Arial</vt:lpstr>
      <vt:lpstr>Arial</vt:lpstr>
      <vt:lpstr>Barlow Semi Condensed</vt:lpstr>
      <vt:lpstr>Calibri</vt:lpstr>
      <vt:lpstr>Calibri Light</vt:lpstr>
      <vt:lpstr>Cambria Math</vt:lpstr>
      <vt:lpstr>Crimson Text</vt:lpstr>
      <vt:lpstr>din-2014</vt:lpstr>
      <vt:lpstr>ElsevierGulliver</vt:lpstr>
      <vt:lpstr>Favorit-Mono</vt:lpstr>
      <vt:lpstr>Graphik</vt:lpstr>
      <vt:lpstr>Grotesque</vt:lpstr>
      <vt:lpstr>inherit</vt:lpstr>
      <vt:lpstr>Ivar-Headline</vt:lpstr>
      <vt:lpstr>Ivar-Headline-Bold</vt:lpstr>
      <vt:lpstr>Linux Libertine</vt:lpstr>
      <vt:lpstr>Merriweather</vt:lpstr>
      <vt:lpstr>MFWNarkissNew</vt:lpstr>
      <vt:lpstr>Museo_Slab</vt:lpstr>
      <vt:lpstr>myriad-pro</vt:lpstr>
      <vt:lpstr>Noto Serif</vt:lpstr>
      <vt:lpstr>Open Sans</vt:lpstr>
      <vt:lpstr>Proxima Nova</vt:lpstr>
      <vt:lpstr>Ringside Regular A</vt:lpstr>
      <vt:lpstr>Roboto</vt:lpstr>
      <vt:lpstr>Source Sans Pro</vt:lpstr>
      <vt:lpstr>Wingdings</vt:lpstr>
      <vt:lpstr>1_ערכת נושא Office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פנחס שכנר</dc:creator>
  <cp:lastModifiedBy>Omri Nisan</cp:lastModifiedBy>
  <cp:revision>23</cp:revision>
  <dcterms:created xsi:type="dcterms:W3CDTF">2024-02-10T20:11:21Z</dcterms:created>
  <dcterms:modified xsi:type="dcterms:W3CDTF">2024-02-28T10:46:41Z</dcterms:modified>
</cp:coreProperties>
</file>